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317" r:id="rId3"/>
    <p:sldId id="318" r:id="rId4"/>
    <p:sldId id="320" r:id="rId5"/>
    <p:sldId id="321" r:id="rId6"/>
    <p:sldId id="322" r:id="rId7"/>
    <p:sldId id="335" r:id="rId8"/>
    <p:sldId id="323" r:id="rId9"/>
    <p:sldId id="334" r:id="rId10"/>
    <p:sldId id="324" r:id="rId11"/>
    <p:sldId id="325" r:id="rId12"/>
    <p:sldId id="32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459" y="72"/>
      </p:cViewPr>
      <p:guideLst/>
    </p:cSldViewPr>
  </p:slideViewPr>
  <p:notesTextViewPr>
    <p:cViewPr>
      <p:scale>
        <a:sx n="3" d="2"/>
        <a:sy n="3" d="2"/>
      </p:scale>
      <p:origin x="0" y="0"/>
    </p:cViewPr>
  </p:notesText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67AF33F-852E-4EFD-9F33-DDA09F31FA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0300DEF9-32F4-4805-B343-E4AC36F35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90A594-0002-4D14-8A32-4F20C447244F}" type="datetimeFigureOut">
              <a:rPr lang="fr-CA" smtClean="0"/>
              <a:t>2024-04-10</a:t>
            </a:fld>
            <a:endParaRPr lang="fr-CA"/>
          </a:p>
        </p:txBody>
      </p:sp>
      <p:sp>
        <p:nvSpPr>
          <p:cNvPr id="4" name="Espace réservé du pied de page 3">
            <a:extLst>
              <a:ext uri="{FF2B5EF4-FFF2-40B4-BE49-F238E27FC236}">
                <a16:creationId xmlns:a16="http://schemas.microsoft.com/office/drawing/2014/main" id="{92DA70A1-8FE6-4AC8-A832-D9379CC24D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49ABCA4A-383C-49C3-9127-5375634851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4658E0-96D6-4391-AAE3-8A6397FBFFF1}" type="slidenum">
              <a:rPr lang="fr-CA" smtClean="0"/>
              <a:t>‹N°›</a:t>
            </a:fld>
            <a:endParaRPr lang="fr-CA"/>
          </a:p>
        </p:txBody>
      </p:sp>
    </p:spTree>
    <p:extLst>
      <p:ext uri="{BB962C8B-B14F-4D97-AF65-F5344CB8AC3E}">
        <p14:creationId xmlns:p14="http://schemas.microsoft.com/office/powerpoint/2010/main" val="665885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64A0F-8D7E-4DE4-A298-E7CFCE9CA7A0}" type="datetimeFigureOut">
              <a:rPr lang="fr-CA" smtClean="0"/>
              <a:t>2024-04-10</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9CB31-5E77-43EE-B570-D0E8D059A42C}" type="slidenum">
              <a:rPr lang="fr-CA" smtClean="0"/>
              <a:t>‹N°›</a:t>
            </a:fld>
            <a:endParaRPr lang="fr-CA"/>
          </a:p>
        </p:txBody>
      </p:sp>
    </p:spTree>
    <p:extLst>
      <p:ext uri="{BB962C8B-B14F-4D97-AF65-F5344CB8AC3E}">
        <p14:creationId xmlns:p14="http://schemas.microsoft.com/office/powerpoint/2010/main" val="225214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D1DFC-DC66-4F0E-8FDB-4440169DE6E7}"/>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CA"/>
          </a:p>
        </p:txBody>
      </p:sp>
      <p:sp>
        <p:nvSpPr>
          <p:cNvPr id="3" name="Sous-titre 2">
            <a:extLst>
              <a:ext uri="{FF2B5EF4-FFF2-40B4-BE49-F238E27FC236}">
                <a16:creationId xmlns:a16="http://schemas.microsoft.com/office/drawing/2014/main" id="{5EAD0E38-53F5-4B8D-BB19-B619E61C0827}"/>
              </a:ext>
            </a:extLst>
          </p:cNvPr>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7E3CC3E-C537-47BD-84B5-6D30F597B727}"/>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5" name="Espace réservé du pied de page 4">
            <a:extLst>
              <a:ext uri="{FF2B5EF4-FFF2-40B4-BE49-F238E27FC236}">
                <a16:creationId xmlns:a16="http://schemas.microsoft.com/office/drawing/2014/main" id="{E26338E1-90E4-4AC4-9813-E8AD92A1309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2E0D234-14B0-45FC-AB20-A761C47BFA21}"/>
              </a:ext>
            </a:extLst>
          </p:cNvPr>
          <p:cNvSpPr>
            <a:spLocks noGrp="1"/>
          </p:cNvSpPr>
          <p:nvPr>
            <p:ph type="sldNum" sz="quarter" idx="12"/>
          </p:nvPr>
        </p:nvSpPr>
        <p:spPr/>
        <p:txBody>
          <a:bodyPr/>
          <a:lstStyle/>
          <a:p>
            <a:fld id="{57C07D83-CFE5-4561-8BE1-1E09D359131E}" type="slidenum">
              <a:rPr lang="fr-CA" smtClean="0"/>
              <a:t>‹N°›</a:t>
            </a:fld>
            <a:endParaRPr lang="fr-CA"/>
          </a:p>
        </p:txBody>
      </p:sp>
      <p:pic>
        <p:nvPicPr>
          <p:cNvPr id="10" name="Graphique 9">
            <a:extLst>
              <a:ext uri="{FF2B5EF4-FFF2-40B4-BE49-F238E27FC236}">
                <a16:creationId xmlns:a16="http://schemas.microsoft.com/office/drawing/2014/main" id="{0546B27B-B740-4320-BA6E-8E89BD92556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0353" y="4096394"/>
            <a:ext cx="4968831" cy="2232000"/>
          </a:xfrm>
          <a:prstGeom prst="rect">
            <a:avLst/>
          </a:prstGeom>
        </p:spPr>
      </p:pic>
    </p:spTree>
    <p:extLst>
      <p:ext uri="{BB962C8B-B14F-4D97-AF65-F5344CB8AC3E}">
        <p14:creationId xmlns:p14="http://schemas.microsoft.com/office/powerpoint/2010/main" val="419403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86561-2995-432B-A78F-47301467E1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DF2A984-D620-4306-A947-6173C672638E}"/>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4" name="Espace réservé du pied de page 3">
            <a:extLst>
              <a:ext uri="{FF2B5EF4-FFF2-40B4-BE49-F238E27FC236}">
                <a16:creationId xmlns:a16="http://schemas.microsoft.com/office/drawing/2014/main" id="{5A8E3BC4-6B91-4097-9C70-C7CFEADB23B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3EB945D-F93F-4C71-AC63-56584F7ACFE7}"/>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327272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A237A5-06B2-4ABB-8447-DB7FC770277E}"/>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3" name="Espace réservé du pied de page 2">
            <a:extLst>
              <a:ext uri="{FF2B5EF4-FFF2-40B4-BE49-F238E27FC236}">
                <a16:creationId xmlns:a16="http://schemas.microsoft.com/office/drawing/2014/main" id="{5438586D-4E88-4A85-B3C8-A0A7037DB79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B55FF37-8E86-4FD9-A042-38E2D534692D}"/>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308396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A237A5-06B2-4ABB-8447-DB7FC770277E}"/>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3" name="Espace réservé du pied de page 2">
            <a:extLst>
              <a:ext uri="{FF2B5EF4-FFF2-40B4-BE49-F238E27FC236}">
                <a16:creationId xmlns:a16="http://schemas.microsoft.com/office/drawing/2014/main" id="{5438586D-4E88-4A85-B3C8-A0A7037DB79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B55FF37-8E86-4FD9-A042-38E2D534692D}"/>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337961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BFAD0-3D70-4DE0-8529-0F1E41F977F4}"/>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6673B569-4340-476F-82C5-F0CB48405D0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7F0038AD-6EFE-4602-8724-6DFCE71712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068C72-6D44-42DB-888E-9341CA68F321}"/>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6" name="Espace réservé du pied de page 5">
            <a:extLst>
              <a:ext uri="{FF2B5EF4-FFF2-40B4-BE49-F238E27FC236}">
                <a16:creationId xmlns:a16="http://schemas.microsoft.com/office/drawing/2014/main" id="{B76A17EC-0409-443A-82F8-2DDA139094D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33212A2-B191-4A23-B783-9F7BEF37D9DE}"/>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108455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BFAD0-3D70-4DE0-8529-0F1E41F977F4}"/>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6673B569-4340-476F-82C5-F0CB48405D0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7F0038AD-6EFE-4602-8724-6DFCE71712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068C72-6D44-42DB-888E-9341CA68F321}"/>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6" name="Espace réservé du pied de page 5">
            <a:extLst>
              <a:ext uri="{FF2B5EF4-FFF2-40B4-BE49-F238E27FC236}">
                <a16:creationId xmlns:a16="http://schemas.microsoft.com/office/drawing/2014/main" id="{B76A17EC-0409-443A-82F8-2DDA139094D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33212A2-B191-4A23-B783-9F7BEF37D9DE}"/>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345976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EF775-F79B-4BBD-837B-84BC4F7FA26D}"/>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41B92D2-0163-4D71-A502-DE6823049D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CA"/>
          </a:p>
        </p:txBody>
      </p:sp>
      <p:sp>
        <p:nvSpPr>
          <p:cNvPr id="4" name="Espace réservé du texte 3">
            <a:extLst>
              <a:ext uri="{FF2B5EF4-FFF2-40B4-BE49-F238E27FC236}">
                <a16:creationId xmlns:a16="http://schemas.microsoft.com/office/drawing/2014/main" id="{B2A649F7-AEC3-45A9-9094-8994B1338C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2980FA-797C-4E12-B08F-64D719A89DA1}"/>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6" name="Espace réservé du pied de page 5">
            <a:extLst>
              <a:ext uri="{FF2B5EF4-FFF2-40B4-BE49-F238E27FC236}">
                <a16:creationId xmlns:a16="http://schemas.microsoft.com/office/drawing/2014/main" id="{9F7AEA63-0F7C-49B8-A0BA-3F39E4CE5CF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D0E6124-C868-4BB0-BCDE-66CFEC25E8ED}"/>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1088405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EF775-F79B-4BBD-837B-84BC4F7FA26D}"/>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41B92D2-0163-4D71-A502-DE6823049D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CA"/>
          </a:p>
        </p:txBody>
      </p:sp>
      <p:sp>
        <p:nvSpPr>
          <p:cNvPr id="4" name="Espace réservé du texte 3">
            <a:extLst>
              <a:ext uri="{FF2B5EF4-FFF2-40B4-BE49-F238E27FC236}">
                <a16:creationId xmlns:a16="http://schemas.microsoft.com/office/drawing/2014/main" id="{B2A649F7-AEC3-45A9-9094-8994B1338C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2980FA-797C-4E12-B08F-64D719A89DA1}"/>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6" name="Espace réservé du pied de page 5">
            <a:extLst>
              <a:ext uri="{FF2B5EF4-FFF2-40B4-BE49-F238E27FC236}">
                <a16:creationId xmlns:a16="http://schemas.microsoft.com/office/drawing/2014/main" id="{9F7AEA63-0F7C-49B8-A0BA-3F39E4CE5CF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D0E6124-C868-4BB0-BCDE-66CFEC25E8ED}"/>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151301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BC1C6-F37C-46FF-9CA8-9F216E86F507}"/>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8361750-9035-43E9-BFE9-100C602DAE6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97FE8ED-6069-4980-8731-CE63C3DB5AA4}"/>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5" name="Espace réservé du pied de page 4">
            <a:extLst>
              <a:ext uri="{FF2B5EF4-FFF2-40B4-BE49-F238E27FC236}">
                <a16:creationId xmlns:a16="http://schemas.microsoft.com/office/drawing/2014/main" id="{65A56E1F-86A8-400E-9E64-D766A61D64B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9D9D3B2-6C8C-4C22-8AC9-CC441A79467D}"/>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281029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47970B-F48B-47A0-8CEB-0F33C6E7F142}"/>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16D1445-59C8-48F4-A624-EF22D808DB5C}"/>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1278F72-2A39-43EA-AB82-A721F7C50FFC}"/>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5" name="Espace réservé du pied de page 4">
            <a:extLst>
              <a:ext uri="{FF2B5EF4-FFF2-40B4-BE49-F238E27FC236}">
                <a16:creationId xmlns:a16="http://schemas.microsoft.com/office/drawing/2014/main" id="{7317F4FC-73C7-439D-8C3D-5C576F1F5C6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8CC8E11-AD71-4F8F-9B0D-72FE24CDF1EF}"/>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166857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EE1E2-8C34-40CD-9D69-A6333A93157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755B8DE-D77D-4A47-866F-46FE0828DD5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F78858-8029-4AD0-8704-BFF2E4CE8CB1}"/>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5" name="Espace réservé du pied de page 4">
            <a:extLst>
              <a:ext uri="{FF2B5EF4-FFF2-40B4-BE49-F238E27FC236}">
                <a16:creationId xmlns:a16="http://schemas.microsoft.com/office/drawing/2014/main" id="{DA78090B-D338-434E-A311-D0AD9A084B0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774D336-AA96-4538-A8B7-FE74E006046A}"/>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405965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EE1E2-8C34-40CD-9D69-A6333A93157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755B8DE-D77D-4A47-866F-46FE0828DD5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F78858-8029-4AD0-8704-BFF2E4CE8CB1}"/>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5" name="Espace réservé du pied de page 4">
            <a:extLst>
              <a:ext uri="{FF2B5EF4-FFF2-40B4-BE49-F238E27FC236}">
                <a16:creationId xmlns:a16="http://schemas.microsoft.com/office/drawing/2014/main" id="{DA78090B-D338-434E-A311-D0AD9A084B0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774D336-AA96-4538-A8B7-FE74E006046A}"/>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35878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D3DAC-6285-4366-AAC4-2FE0D6956858}"/>
              </a:ext>
            </a:extLst>
          </p:cNvPr>
          <p:cNvSpPr>
            <a:spLocks noGrp="1"/>
          </p:cNvSpPr>
          <p:nvPr>
            <p:ph type="title"/>
          </p:nvPr>
        </p:nvSpPr>
        <p:spPr>
          <a:xfrm>
            <a:off x="623888" y="1709739"/>
            <a:ext cx="7886700" cy="2852737"/>
          </a:xfrm>
        </p:spPr>
        <p:txBody>
          <a:bodyPr anchor="b"/>
          <a:lstStyle>
            <a:lvl1pPr>
              <a:defRPr sz="4500">
                <a:solidFill>
                  <a:schemeClr val="tx1"/>
                </a:solidFill>
              </a:defRPr>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C21EDEF-391E-4F4D-8FF2-8335BBD3B723}"/>
              </a:ext>
            </a:extLst>
          </p:cNvPr>
          <p:cNvSpPr>
            <a:spLocks noGrp="1"/>
          </p:cNvSpPr>
          <p:nvPr>
            <p:ph type="body" idx="1"/>
          </p:nvPr>
        </p:nvSpPr>
        <p:spPr>
          <a:xfrm>
            <a:off x="623888" y="458946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1584B4B-C213-4099-A64F-5ECAD87AB3D8}"/>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5" name="Espace réservé du pied de page 4">
            <a:extLst>
              <a:ext uri="{FF2B5EF4-FFF2-40B4-BE49-F238E27FC236}">
                <a16:creationId xmlns:a16="http://schemas.microsoft.com/office/drawing/2014/main" id="{938F4C6F-DE13-471E-94EB-3AE97EA562B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D46B2E4-3A90-4E06-83ED-C51AC3097572}"/>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256495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336A1-9745-4CD9-84E1-EEF1ADD937D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0E49A6D-432D-410F-A4C2-835C729286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2474E6E8-72B0-48D4-8CCE-8D3879A1479E}"/>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8CA0EFE-E6A0-46B9-A99F-165C8D9D5D09}"/>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6" name="Espace réservé du pied de page 5">
            <a:extLst>
              <a:ext uri="{FF2B5EF4-FFF2-40B4-BE49-F238E27FC236}">
                <a16:creationId xmlns:a16="http://schemas.microsoft.com/office/drawing/2014/main" id="{2845826A-7507-4CA1-BF34-F67C6C66409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C68A78-34F6-4799-A351-C745EF1FBB87}"/>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200181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336A1-9745-4CD9-84E1-EEF1ADD937D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0E49A6D-432D-410F-A4C2-835C729286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2474E6E8-72B0-48D4-8CCE-8D3879A1479E}"/>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8CA0EFE-E6A0-46B9-A99F-165C8D9D5D09}"/>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6" name="Espace réservé du pied de page 5">
            <a:extLst>
              <a:ext uri="{FF2B5EF4-FFF2-40B4-BE49-F238E27FC236}">
                <a16:creationId xmlns:a16="http://schemas.microsoft.com/office/drawing/2014/main" id="{2845826A-7507-4CA1-BF34-F67C6C66409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C68A78-34F6-4799-A351-C745EF1FBB87}"/>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416890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C133B-9E25-4793-9266-8A89A1CF2A12}"/>
              </a:ext>
            </a:extLst>
          </p:cNvPr>
          <p:cNvSpPr>
            <a:spLocks noGrp="1"/>
          </p:cNvSpPr>
          <p:nvPr>
            <p:ph type="title"/>
          </p:nvPr>
        </p:nvSpPr>
        <p:spPr>
          <a:xfrm>
            <a:off x="629841" y="365126"/>
            <a:ext cx="78867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FF94381-5E6C-4F22-A7A2-B299A15B70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1451195-CEFC-4650-8465-C9B185403F61}"/>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2ED28908-8986-4986-85CB-00A38DADE6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003CFC-913E-4D64-8CF6-0123F64FA79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963AD940-C29D-4DD2-8F22-E87D18A3B7E8}"/>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8" name="Espace réservé du pied de page 7">
            <a:extLst>
              <a:ext uri="{FF2B5EF4-FFF2-40B4-BE49-F238E27FC236}">
                <a16:creationId xmlns:a16="http://schemas.microsoft.com/office/drawing/2014/main" id="{F0A3EE6E-BA23-405B-9D9D-83FDDFC15364}"/>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618E695-E83C-4E56-B6A6-03C149A6B2C6}"/>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48414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C133B-9E25-4793-9266-8A89A1CF2A12}"/>
              </a:ext>
            </a:extLst>
          </p:cNvPr>
          <p:cNvSpPr>
            <a:spLocks noGrp="1"/>
          </p:cNvSpPr>
          <p:nvPr>
            <p:ph type="title"/>
          </p:nvPr>
        </p:nvSpPr>
        <p:spPr>
          <a:xfrm>
            <a:off x="629841" y="365126"/>
            <a:ext cx="78867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FF94381-5E6C-4F22-A7A2-B299A15B70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1451195-CEFC-4650-8465-C9B185403F61}"/>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2ED28908-8986-4986-85CB-00A38DADE6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003CFC-913E-4D64-8CF6-0123F64FA79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963AD940-C29D-4DD2-8F22-E87D18A3B7E8}"/>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8" name="Espace réservé du pied de page 7">
            <a:extLst>
              <a:ext uri="{FF2B5EF4-FFF2-40B4-BE49-F238E27FC236}">
                <a16:creationId xmlns:a16="http://schemas.microsoft.com/office/drawing/2014/main" id="{F0A3EE6E-BA23-405B-9D9D-83FDDFC15364}"/>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618E695-E83C-4E56-B6A6-03C149A6B2C6}"/>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73801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86561-2995-432B-A78F-47301467E1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DF2A984-D620-4306-A947-6173C672638E}"/>
              </a:ext>
            </a:extLst>
          </p:cNvPr>
          <p:cNvSpPr>
            <a:spLocks noGrp="1"/>
          </p:cNvSpPr>
          <p:nvPr>
            <p:ph type="dt" sz="half" idx="10"/>
          </p:nvPr>
        </p:nvSpPr>
        <p:spPr/>
        <p:txBody>
          <a:bodyPr/>
          <a:lstStyle/>
          <a:p>
            <a:fld id="{1EF0FE79-2B13-4592-B57E-678820827AFC}" type="datetimeFigureOut">
              <a:rPr lang="fr-CA" smtClean="0"/>
              <a:t>2024-04-10</a:t>
            </a:fld>
            <a:endParaRPr lang="fr-CA"/>
          </a:p>
        </p:txBody>
      </p:sp>
      <p:sp>
        <p:nvSpPr>
          <p:cNvPr id="4" name="Espace réservé du pied de page 3">
            <a:extLst>
              <a:ext uri="{FF2B5EF4-FFF2-40B4-BE49-F238E27FC236}">
                <a16:creationId xmlns:a16="http://schemas.microsoft.com/office/drawing/2014/main" id="{5A8E3BC4-6B91-4097-9C70-C7CFEADB23B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3EB945D-F93F-4C71-AC63-56584F7ACFE7}"/>
              </a:ext>
            </a:extLst>
          </p:cNvPr>
          <p:cNvSpPr>
            <a:spLocks noGrp="1"/>
          </p:cNvSpPr>
          <p:nvPr>
            <p:ph type="sldNum" sz="quarter" idx="12"/>
          </p:nvPr>
        </p:nvSpPr>
        <p:spPr/>
        <p:txBody>
          <a:bodyPr/>
          <a:lstStyle/>
          <a:p>
            <a:fld id="{57C07D83-CFE5-4561-8BE1-1E09D359131E}" type="slidenum">
              <a:rPr lang="fr-CA" smtClean="0"/>
              <a:t>‹N°›</a:t>
            </a:fld>
            <a:endParaRPr lang="fr-CA"/>
          </a:p>
        </p:txBody>
      </p:sp>
    </p:spTree>
    <p:extLst>
      <p:ext uri="{BB962C8B-B14F-4D97-AF65-F5344CB8AC3E}">
        <p14:creationId xmlns:p14="http://schemas.microsoft.com/office/powerpoint/2010/main" val="417539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154D83-8E4B-4744-9944-8EA8CF447F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03B30E75-1D73-450F-B5E0-9FD9236B54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a:extLst>
              <a:ext uri="{FF2B5EF4-FFF2-40B4-BE49-F238E27FC236}">
                <a16:creationId xmlns:a16="http://schemas.microsoft.com/office/drawing/2014/main" id="{87CE7AE5-516E-4CFC-A22E-53F4616D43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F0FE79-2B13-4592-B57E-678820827AFC}" type="datetimeFigureOut">
              <a:rPr lang="fr-CA" smtClean="0"/>
              <a:t>2024-04-10</a:t>
            </a:fld>
            <a:endParaRPr lang="fr-CA"/>
          </a:p>
        </p:txBody>
      </p:sp>
      <p:sp>
        <p:nvSpPr>
          <p:cNvPr id="5" name="Espace réservé du pied de page 4">
            <a:extLst>
              <a:ext uri="{FF2B5EF4-FFF2-40B4-BE49-F238E27FC236}">
                <a16:creationId xmlns:a16="http://schemas.microsoft.com/office/drawing/2014/main" id="{857BB75C-49CD-40D7-9F27-685F69982E3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71DABAF4-D7BF-4A03-BF57-59DB4FDCAFE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C07D83-CFE5-4561-8BE1-1E09D359131E}" type="slidenum">
              <a:rPr lang="fr-CA" smtClean="0"/>
              <a:t>‹N°›</a:t>
            </a:fld>
            <a:endParaRPr lang="fr-CA"/>
          </a:p>
        </p:txBody>
      </p:sp>
    </p:spTree>
    <p:extLst>
      <p:ext uri="{BB962C8B-B14F-4D97-AF65-F5344CB8AC3E}">
        <p14:creationId xmlns:p14="http://schemas.microsoft.com/office/powerpoint/2010/main" val="5916577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73" r:id="rId6"/>
    <p:sldLayoutId id="2147483665" r:id="rId7"/>
    <p:sldLayoutId id="2147483674" r:id="rId8"/>
    <p:sldLayoutId id="2147483666" r:id="rId9"/>
    <p:sldLayoutId id="2147483675" r:id="rId10"/>
    <p:sldLayoutId id="2147483667" r:id="rId11"/>
    <p:sldLayoutId id="2147483676" r:id="rId12"/>
    <p:sldLayoutId id="2147483668" r:id="rId13"/>
    <p:sldLayoutId id="2147483677" r:id="rId14"/>
    <p:sldLayoutId id="2147483669" r:id="rId15"/>
    <p:sldLayoutId id="2147483678" r:id="rId16"/>
    <p:sldLayoutId id="2147483670" r:id="rId17"/>
    <p:sldLayoutId id="2147483671" r:id="rId18"/>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accent1"/>
        </a:buClr>
        <a:buFont typeface="Symbol" panose="05050102010706020507" pitchFamily="18"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sap" panose="02000506040000020004" pitchFamily="2"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C8BDA-0972-4185-A47E-23359ADEB62E}"/>
              </a:ext>
            </a:extLst>
          </p:cNvPr>
          <p:cNvSpPr>
            <a:spLocks noGrp="1"/>
          </p:cNvSpPr>
          <p:nvPr>
            <p:ph type="ctrTitle"/>
            <p:custDataLst>
              <p:tags r:id="rId1"/>
            </p:custDataLst>
          </p:nvPr>
        </p:nvSpPr>
        <p:spPr>
          <a:xfrm>
            <a:off x="1143000" y="1122363"/>
            <a:ext cx="6858000" cy="2306637"/>
          </a:xfrm>
        </p:spPr>
        <p:txBody>
          <a:bodyPr anchor="b"/>
          <a:lstStyle/>
          <a:p>
            <a:r>
              <a:rPr lang="fr-CA" dirty="0"/>
              <a:t>Fonds régions et ruralité</a:t>
            </a:r>
            <a:br>
              <a:rPr lang="fr-CA" dirty="0"/>
            </a:br>
            <a:r>
              <a:rPr lang="fr-CA" sz="3200" dirty="0"/>
              <a:t>Volet 2</a:t>
            </a:r>
          </a:p>
        </p:txBody>
      </p:sp>
      <p:sp>
        <p:nvSpPr>
          <p:cNvPr id="3" name="Sous-titre 2">
            <a:extLst>
              <a:ext uri="{FF2B5EF4-FFF2-40B4-BE49-F238E27FC236}">
                <a16:creationId xmlns:a16="http://schemas.microsoft.com/office/drawing/2014/main" id="{8214ED5F-5E42-436B-8746-7178C188AB51}"/>
              </a:ext>
            </a:extLst>
          </p:cNvPr>
          <p:cNvSpPr>
            <a:spLocks noGrp="1"/>
          </p:cNvSpPr>
          <p:nvPr>
            <p:ph type="subTitle" idx="1"/>
            <p:custDataLst>
              <p:tags r:id="rId2"/>
            </p:custDataLst>
          </p:nvPr>
        </p:nvSpPr>
        <p:spPr/>
        <p:txBody>
          <a:bodyPr/>
          <a:lstStyle/>
          <a:p>
            <a:r>
              <a:rPr lang="fr-CA" b="1" dirty="0"/>
              <a:t>Bilan annuel</a:t>
            </a:r>
          </a:p>
          <a:p>
            <a:r>
              <a:rPr lang="fr-CA" dirty="0"/>
              <a:t>Du 1</a:t>
            </a:r>
            <a:r>
              <a:rPr lang="fr-CA" baseline="30000" dirty="0"/>
              <a:t>er</a:t>
            </a:r>
            <a:r>
              <a:rPr lang="fr-CA" dirty="0"/>
              <a:t> janvier au 31 décembre 2023</a:t>
            </a:r>
          </a:p>
        </p:txBody>
      </p:sp>
    </p:spTree>
    <p:extLst>
      <p:ext uri="{BB962C8B-B14F-4D97-AF65-F5344CB8AC3E}">
        <p14:creationId xmlns:p14="http://schemas.microsoft.com/office/powerpoint/2010/main" val="148114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2519D-7D2B-479C-9AD9-E784198A0E65}"/>
              </a:ext>
            </a:extLst>
          </p:cNvPr>
          <p:cNvSpPr>
            <a:spLocks noGrp="1"/>
          </p:cNvSpPr>
          <p:nvPr>
            <p:ph type="title"/>
            <p:custDataLst>
              <p:tags r:id="rId1"/>
            </p:custDataLst>
          </p:nvPr>
        </p:nvSpPr>
        <p:spPr/>
        <p:txBody>
          <a:bodyPr/>
          <a:lstStyle/>
          <a:p>
            <a:r>
              <a:rPr lang="fr-CA" dirty="0"/>
              <a:t>BILAN FINANCIER 2023</a:t>
            </a:r>
          </a:p>
        </p:txBody>
      </p:sp>
      <p:graphicFrame>
        <p:nvGraphicFramePr>
          <p:cNvPr id="4" name="Espace réservé du contenu 3">
            <a:extLst>
              <a:ext uri="{FF2B5EF4-FFF2-40B4-BE49-F238E27FC236}">
                <a16:creationId xmlns:a16="http://schemas.microsoft.com/office/drawing/2014/main" id="{76940D0B-FF45-4D4C-AAB1-EF75E37865D5}"/>
              </a:ext>
            </a:extLst>
          </p:cNvPr>
          <p:cNvGraphicFramePr>
            <a:graphicFrameLocks noGrp="1"/>
          </p:cNvGraphicFramePr>
          <p:nvPr>
            <p:ph idx="1"/>
            <p:custDataLst>
              <p:tags r:id="rId2"/>
            </p:custDataLst>
            <p:extLst>
              <p:ext uri="{D42A27DB-BD31-4B8C-83A1-F6EECF244321}">
                <p14:modId xmlns:p14="http://schemas.microsoft.com/office/powerpoint/2010/main" val="751909215"/>
              </p:ext>
            </p:extLst>
          </p:nvPr>
        </p:nvGraphicFramePr>
        <p:xfrm>
          <a:off x="628650" y="1825625"/>
          <a:ext cx="7886700" cy="1701800"/>
        </p:xfrm>
        <a:graphic>
          <a:graphicData uri="http://schemas.openxmlformats.org/drawingml/2006/table">
            <a:tbl>
              <a:tblPr firstRow="1" bandRow="1">
                <a:tableStyleId>{5C22544A-7EE6-4342-B048-85BDC9FD1C3A}</a:tableStyleId>
              </a:tblPr>
              <a:tblGrid>
                <a:gridCol w="5973486">
                  <a:extLst>
                    <a:ext uri="{9D8B030D-6E8A-4147-A177-3AD203B41FA5}">
                      <a16:colId xmlns:a16="http://schemas.microsoft.com/office/drawing/2014/main" val="2167551108"/>
                    </a:ext>
                  </a:extLst>
                </a:gridCol>
                <a:gridCol w="1913214">
                  <a:extLst>
                    <a:ext uri="{9D8B030D-6E8A-4147-A177-3AD203B41FA5}">
                      <a16:colId xmlns:a16="http://schemas.microsoft.com/office/drawing/2014/main" val="1472178878"/>
                    </a:ext>
                  </a:extLst>
                </a:gridCol>
              </a:tblGrid>
              <a:tr h="370840">
                <a:tc>
                  <a:txBody>
                    <a:bodyPr/>
                    <a:lstStyle/>
                    <a:p>
                      <a:r>
                        <a:rPr lang="fr-CA" dirty="0"/>
                        <a:t>REVENUS</a:t>
                      </a:r>
                    </a:p>
                  </a:txBody>
                  <a:tcPr/>
                </a:tc>
                <a:tc>
                  <a:txBody>
                    <a:bodyPr/>
                    <a:lstStyle/>
                    <a:p>
                      <a:endParaRPr lang="fr-CA"/>
                    </a:p>
                  </a:txBody>
                  <a:tcPr/>
                </a:tc>
                <a:extLst>
                  <a:ext uri="{0D108BD9-81ED-4DB2-BD59-A6C34878D82A}">
                    <a16:rowId xmlns:a16="http://schemas.microsoft.com/office/drawing/2014/main" val="384541299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1200" u="none" strike="noStrike" dirty="0">
                          <a:effectLst/>
                          <a:latin typeface="+mn-lt"/>
                          <a:cs typeface="Calibri" panose="020F0502020204030204" pitchFamily="34" charset="0"/>
                        </a:rPr>
                        <a:t>Sommes prévues à l’entente FRR par le MAMH en 2023</a:t>
                      </a:r>
                      <a:endParaRPr lang="fr-CA" sz="1200" b="0" i="0" u="none" strike="noStrike" dirty="0">
                        <a:solidFill>
                          <a:srgbClr val="16365C"/>
                        </a:solidFill>
                        <a:effectLst/>
                        <a:latin typeface="+mn-lt"/>
                        <a:cs typeface="Calibri" panose="020F0502020204030204" pitchFamily="34" charset="0"/>
                      </a:endParaRPr>
                    </a:p>
                    <a:p>
                      <a:endParaRPr lang="fr-CA" dirty="0">
                        <a:latin typeface="+mn-lt"/>
                      </a:endParaRPr>
                    </a:p>
                  </a:txBody>
                  <a:tcPr/>
                </a:tc>
                <a:tc>
                  <a:txBody>
                    <a:bodyPr/>
                    <a:lstStyle/>
                    <a:p>
                      <a:r>
                        <a:rPr lang="fr-CA" dirty="0"/>
                        <a:t>1 154 715 $</a:t>
                      </a:r>
                    </a:p>
                  </a:txBody>
                  <a:tcPr/>
                </a:tc>
                <a:extLst>
                  <a:ext uri="{0D108BD9-81ED-4DB2-BD59-A6C34878D82A}">
                    <a16:rowId xmlns:a16="http://schemas.microsoft.com/office/drawing/2014/main" val="2152174139"/>
                  </a:ext>
                </a:extLst>
              </a:tr>
              <a:tr h="370840">
                <a:tc>
                  <a:txBody>
                    <a:bodyPr/>
                    <a:lstStyle/>
                    <a:p>
                      <a:r>
                        <a:rPr lang="fr-CA" dirty="0">
                          <a:latin typeface="+mn-lt"/>
                        </a:rPr>
                        <a:t>Résiduel FRR 2022</a:t>
                      </a:r>
                    </a:p>
                  </a:txBody>
                  <a:tcPr/>
                </a:tc>
                <a:tc>
                  <a:txBody>
                    <a:bodyPr/>
                    <a:lstStyle/>
                    <a:p>
                      <a:r>
                        <a:rPr lang="fr-CA" dirty="0"/>
                        <a:t>672 772 $</a:t>
                      </a:r>
                    </a:p>
                  </a:txBody>
                  <a:tcPr/>
                </a:tc>
                <a:extLst>
                  <a:ext uri="{0D108BD9-81ED-4DB2-BD59-A6C34878D82A}">
                    <a16:rowId xmlns:a16="http://schemas.microsoft.com/office/drawing/2014/main" val="3749091323"/>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CA" sz="1200" b="1" u="none" strike="noStrike" dirty="0">
                          <a:effectLst/>
                          <a:latin typeface="+mn-lt"/>
                          <a:cs typeface="Calibri" panose="020F0502020204030204" pitchFamily="34" charset="0"/>
                        </a:rPr>
                        <a:t>Total des sommes disponibles</a:t>
                      </a:r>
                      <a:endParaRPr lang="fr-CA" sz="1200" b="1" i="0" u="none" strike="noStrike" dirty="0">
                        <a:solidFill>
                          <a:srgbClr val="16365C"/>
                        </a:solidFill>
                        <a:effectLst/>
                        <a:latin typeface="+mn-lt"/>
                        <a:cs typeface="Calibri" panose="020F0502020204030204" pitchFamily="34" charset="0"/>
                      </a:endParaRPr>
                    </a:p>
                    <a:p>
                      <a:endParaRPr lang="fr-CA" dirty="0">
                        <a:latin typeface="+mn-lt"/>
                      </a:endParaRPr>
                    </a:p>
                  </a:txBody>
                  <a:tcPr/>
                </a:tc>
                <a:tc>
                  <a:txBody>
                    <a:bodyPr/>
                    <a:lstStyle/>
                    <a:p>
                      <a:r>
                        <a:rPr lang="fr-CA" dirty="0"/>
                        <a:t>1 827 487 $</a:t>
                      </a:r>
                    </a:p>
                  </a:txBody>
                  <a:tcPr/>
                </a:tc>
                <a:extLst>
                  <a:ext uri="{0D108BD9-81ED-4DB2-BD59-A6C34878D82A}">
                    <a16:rowId xmlns:a16="http://schemas.microsoft.com/office/drawing/2014/main" val="989243951"/>
                  </a:ext>
                </a:extLst>
              </a:tr>
            </a:tbl>
          </a:graphicData>
        </a:graphic>
      </p:graphicFrame>
      <p:graphicFrame>
        <p:nvGraphicFramePr>
          <p:cNvPr id="5" name="Espace réservé du contenu 3">
            <a:extLst>
              <a:ext uri="{FF2B5EF4-FFF2-40B4-BE49-F238E27FC236}">
                <a16:creationId xmlns:a16="http://schemas.microsoft.com/office/drawing/2014/main" id="{4BC86AC4-619D-430F-9CB6-2423DD22A33B}"/>
              </a:ext>
            </a:extLst>
          </p:cNvPr>
          <p:cNvGraphicFramePr>
            <a:graphicFrameLocks/>
          </p:cNvGraphicFramePr>
          <p:nvPr>
            <p:custDataLst>
              <p:tags r:id="rId3"/>
            </p:custDataLst>
            <p:extLst>
              <p:ext uri="{D42A27DB-BD31-4B8C-83A1-F6EECF244321}">
                <p14:modId xmlns:p14="http://schemas.microsoft.com/office/powerpoint/2010/main" val="1008448914"/>
              </p:ext>
            </p:extLst>
          </p:nvPr>
        </p:nvGraphicFramePr>
        <p:xfrm>
          <a:off x="628650" y="3819525"/>
          <a:ext cx="7886700" cy="1361440"/>
        </p:xfrm>
        <a:graphic>
          <a:graphicData uri="http://schemas.openxmlformats.org/drawingml/2006/table">
            <a:tbl>
              <a:tblPr firstRow="1" bandRow="1">
                <a:tableStyleId>{5C22544A-7EE6-4342-B048-85BDC9FD1C3A}</a:tableStyleId>
              </a:tblPr>
              <a:tblGrid>
                <a:gridCol w="6107710">
                  <a:extLst>
                    <a:ext uri="{9D8B030D-6E8A-4147-A177-3AD203B41FA5}">
                      <a16:colId xmlns:a16="http://schemas.microsoft.com/office/drawing/2014/main" val="2167551108"/>
                    </a:ext>
                  </a:extLst>
                </a:gridCol>
                <a:gridCol w="1778990">
                  <a:extLst>
                    <a:ext uri="{9D8B030D-6E8A-4147-A177-3AD203B41FA5}">
                      <a16:colId xmlns:a16="http://schemas.microsoft.com/office/drawing/2014/main" val="1472178878"/>
                    </a:ext>
                  </a:extLst>
                </a:gridCol>
              </a:tblGrid>
              <a:tr h="370840">
                <a:tc>
                  <a:txBody>
                    <a:bodyPr/>
                    <a:lstStyle/>
                    <a:p>
                      <a:r>
                        <a:rPr lang="fr-CA" dirty="0"/>
                        <a:t>DÉPENSES</a:t>
                      </a:r>
                    </a:p>
                  </a:txBody>
                  <a:tcPr/>
                </a:tc>
                <a:tc>
                  <a:txBody>
                    <a:bodyPr/>
                    <a:lstStyle/>
                    <a:p>
                      <a:endParaRPr lang="fr-CA">
                        <a:highlight>
                          <a:srgbClr val="FFFF00"/>
                        </a:highlight>
                      </a:endParaRPr>
                    </a:p>
                  </a:txBody>
                  <a:tcPr/>
                </a:tc>
                <a:extLst>
                  <a:ext uri="{0D108BD9-81ED-4DB2-BD59-A6C34878D82A}">
                    <a16:rowId xmlns:a16="http://schemas.microsoft.com/office/drawing/2014/main" val="3845412994"/>
                  </a:ext>
                </a:extLst>
              </a:tr>
              <a:tr h="370840">
                <a:tc>
                  <a:txBody>
                    <a:bodyPr/>
                    <a:lstStyle/>
                    <a:p>
                      <a:pPr lvl="1" algn="l" fontAlgn="b"/>
                      <a:r>
                        <a:rPr lang="fr-CA" sz="1400" u="none" strike="noStrike" dirty="0">
                          <a:effectLst/>
                          <a:latin typeface="Calibri" panose="020F0502020204030204" pitchFamily="34" charset="0"/>
                          <a:cs typeface="Calibri" panose="020F0502020204030204" pitchFamily="34" charset="0"/>
                        </a:rPr>
                        <a:t>Total des sommes versées en 2023</a:t>
                      </a:r>
                      <a:endParaRPr lang="fr-CA" sz="1400" b="0" i="0" u="none" strike="noStrike" dirty="0">
                        <a:solidFill>
                          <a:srgbClr val="16365C"/>
                        </a:solidFill>
                        <a:effectLst/>
                        <a:latin typeface="Calibri" panose="020F0502020204030204" pitchFamily="34" charset="0"/>
                        <a:cs typeface="Calibri" panose="020F0502020204030204" pitchFamily="34" charset="0"/>
                      </a:endParaRPr>
                    </a:p>
                    <a:p>
                      <a:endParaRPr lang="fr-CA" dirty="0">
                        <a:latin typeface="+mn-lt"/>
                      </a:endParaRPr>
                    </a:p>
                  </a:txBody>
                  <a:tcPr/>
                </a:tc>
                <a:tc>
                  <a:txBody>
                    <a:bodyPr/>
                    <a:lstStyle/>
                    <a:p>
                      <a:r>
                        <a:rPr lang="fr-CA" dirty="0"/>
                        <a:t>996 744 $</a:t>
                      </a:r>
                    </a:p>
                  </a:txBody>
                  <a:tcPr/>
                </a:tc>
                <a:extLst>
                  <a:ext uri="{0D108BD9-81ED-4DB2-BD59-A6C34878D82A}">
                    <a16:rowId xmlns:a16="http://schemas.microsoft.com/office/drawing/2014/main" val="2415200601"/>
                  </a:ext>
                </a:extLst>
              </a:tr>
              <a:tr h="370840">
                <a:tc>
                  <a:txBody>
                    <a:bodyPr/>
                    <a:lstStyle/>
                    <a:p>
                      <a:pPr algn="r" fontAlgn="b"/>
                      <a:r>
                        <a:rPr lang="fr-CA" sz="1200" b="1" u="none" strike="noStrike" dirty="0">
                          <a:effectLst/>
                          <a:latin typeface="Calibri" panose="020F0502020204030204" pitchFamily="34" charset="0"/>
                          <a:cs typeface="Calibri" panose="020F0502020204030204" pitchFamily="34" charset="0"/>
                        </a:rPr>
                        <a:t>Sommes du FRR à reporter à 2024</a:t>
                      </a:r>
                      <a:endParaRPr lang="fr-CA" sz="1200" b="1" i="0" u="none" strike="noStrike" dirty="0">
                        <a:solidFill>
                          <a:srgbClr val="16365C"/>
                        </a:solidFill>
                        <a:effectLst/>
                        <a:latin typeface="Calibri" panose="020F0502020204030204" pitchFamily="34" charset="0"/>
                        <a:cs typeface="Calibri" panose="020F0502020204030204" pitchFamily="34" charset="0"/>
                      </a:endParaRPr>
                    </a:p>
                    <a:p>
                      <a:endParaRPr lang="fr-CA" dirty="0">
                        <a:latin typeface="+mn-lt"/>
                      </a:endParaRPr>
                    </a:p>
                  </a:txBody>
                  <a:tcPr/>
                </a:tc>
                <a:tc>
                  <a:txBody>
                    <a:bodyPr/>
                    <a:lstStyle/>
                    <a:p>
                      <a:r>
                        <a:rPr lang="fr-CA" dirty="0"/>
                        <a:t>830 742 $</a:t>
                      </a:r>
                    </a:p>
                  </a:txBody>
                  <a:tcPr/>
                </a:tc>
                <a:extLst>
                  <a:ext uri="{0D108BD9-81ED-4DB2-BD59-A6C34878D82A}">
                    <a16:rowId xmlns:a16="http://schemas.microsoft.com/office/drawing/2014/main" val="989243951"/>
                  </a:ext>
                </a:extLst>
              </a:tr>
            </a:tbl>
          </a:graphicData>
        </a:graphic>
      </p:graphicFrame>
    </p:spTree>
    <p:extLst>
      <p:ext uri="{BB962C8B-B14F-4D97-AF65-F5344CB8AC3E}">
        <p14:creationId xmlns:p14="http://schemas.microsoft.com/office/powerpoint/2010/main" val="373859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2D74F2-964C-455E-9ACC-B915606A63C0}"/>
              </a:ext>
            </a:extLst>
          </p:cNvPr>
          <p:cNvSpPr>
            <a:spLocks noGrp="1"/>
          </p:cNvSpPr>
          <p:nvPr>
            <p:ph type="title"/>
            <p:custDataLst>
              <p:tags r:id="rId1"/>
            </p:custDataLst>
          </p:nvPr>
        </p:nvSpPr>
        <p:spPr/>
        <p:txBody>
          <a:bodyPr/>
          <a:lstStyle/>
          <a:p>
            <a:r>
              <a:rPr lang="fr-CA" dirty="0"/>
              <a:t>ENTENTES SECTORIELLES</a:t>
            </a:r>
          </a:p>
        </p:txBody>
      </p:sp>
      <p:sp>
        <p:nvSpPr>
          <p:cNvPr id="3" name="Espace réservé du contenu 2">
            <a:extLst>
              <a:ext uri="{FF2B5EF4-FFF2-40B4-BE49-F238E27FC236}">
                <a16:creationId xmlns:a16="http://schemas.microsoft.com/office/drawing/2014/main" id="{3155E170-EBE2-4BCB-AA1F-FD812A6406EC}"/>
              </a:ext>
            </a:extLst>
          </p:cNvPr>
          <p:cNvSpPr>
            <a:spLocks noGrp="1"/>
          </p:cNvSpPr>
          <p:nvPr>
            <p:ph idx="1"/>
            <p:custDataLst>
              <p:tags r:id="rId2"/>
            </p:custDataLst>
          </p:nvPr>
        </p:nvSpPr>
        <p:spPr>
          <a:xfrm>
            <a:off x="628650" y="1498454"/>
            <a:ext cx="7886700" cy="4351338"/>
          </a:xfrm>
        </p:spPr>
        <p:txBody>
          <a:bodyPr>
            <a:normAutofit lnSpcReduction="10000"/>
          </a:bodyPr>
          <a:lstStyle/>
          <a:p>
            <a:pPr lvl="1">
              <a:buFont typeface="Wingdings" pitchFamily="2" charset="2"/>
              <a:buChar char="v"/>
            </a:pPr>
            <a:r>
              <a:rPr lang="fr-CA" sz="1100" dirty="0"/>
              <a:t> </a:t>
            </a:r>
            <a:r>
              <a:rPr lang="fr-CA" sz="1050" b="1" dirty="0"/>
              <a:t>Entente de partenariat régional CALQ 2022 - 2025 (Conseil des Arts et des Lettres du Québec)</a:t>
            </a:r>
          </a:p>
          <a:p>
            <a:pPr lvl="2"/>
            <a:r>
              <a:rPr lang="fr-CA" sz="1050" dirty="0"/>
              <a:t>Entente de 3 ans se terminant le 31 mars 2025 </a:t>
            </a:r>
          </a:p>
          <a:p>
            <a:pPr lvl="2"/>
            <a:r>
              <a:rPr lang="fr-CA" sz="1050" dirty="0"/>
              <a:t>Montant FRR local investi sur 3 ans : 60 000 $</a:t>
            </a:r>
          </a:p>
          <a:p>
            <a:pPr lvl="2"/>
            <a:r>
              <a:rPr lang="fr-CA" sz="1050" dirty="0"/>
              <a:t>Valeur totale de l’entente : 870 000 $</a:t>
            </a:r>
          </a:p>
          <a:p>
            <a:pPr marL="237744" lvl="2" indent="0">
              <a:buNone/>
            </a:pPr>
            <a:endParaRPr lang="fr-CA" sz="1050" dirty="0"/>
          </a:p>
          <a:p>
            <a:pPr lvl="1">
              <a:buFont typeface="Wingdings" pitchFamily="2" charset="2"/>
              <a:buChar char="v"/>
            </a:pPr>
            <a:r>
              <a:rPr lang="fr-CA" sz="1050" b="1" dirty="0">
                <a:solidFill>
                  <a:schemeClr val="accent6"/>
                </a:solidFill>
              </a:rPr>
              <a:t>  </a:t>
            </a:r>
            <a:r>
              <a:rPr lang="fr-CA" sz="1050" b="1" dirty="0"/>
              <a:t>Entente sectorielle régionale avec le ministère du Tourisme 2022-2025</a:t>
            </a:r>
          </a:p>
          <a:p>
            <a:pPr lvl="2"/>
            <a:r>
              <a:rPr lang="fr-CA" sz="1050" dirty="0"/>
              <a:t>Entente de 2 ans se terminant le 31 mars 2025</a:t>
            </a:r>
          </a:p>
          <a:p>
            <a:pPr lvl="2"/>
            <a:r>
              <a:rPr lang="fr-CA" sz="1050" dirty="0"/>
              <a:t>Montant FRR local investi sur 3 ans :  150 000 $</a:t>
            </a:r>
          </a:p>
          <a:p>
            <a:pPr lvl="2"/>
            <a:r>
              <a:rPr lang="fr-CA" sz="1050" dirty="0"/>
              <a:t>Valeur totale de l’entente : 2 230 000 $</a:t>
            </a:r>
          </a:p>
          <a:p>
            <a:pPr marL="237744" lvl="2" indent="0">
              <a:buNone/>
            </a:pPr>
            <a:endParaRPr lang="fr-CA" sz="1050" dirty="0"/>
          </a:p>
          <a:p>
            <a:pPr lvl="1">
              <a:buFont typeface="Wingdings" pitchFamily="2" charset="2"/>
              <a:buChar char="v"/>
            </a:pPr>
            <a:r>
              <a:rPr lang="fr-CA" sz="1050" dirty="0"/>
              <a:t>   </a:t>
            </a:r>
            <a:r>
              <a:rPr lang="fr-CA" sz="1050" b="1" dirty="0"/>
              <a:t>Entente sectorielle régionale avec Lanaudière Économique et le MAPAQ – L’</a:t>
            </a:r>
            <a:r>
              <a:rPr lang="fr-CA" sz="1050" b="1" dirty="0" err="1"/>
              <a:t>Arterre</a:t>
            </a:r>
            <a:endParaRPr lang="fr-CA" sz="1050" b="1" dirty="0"/>
          </a:p>
          <a:p>
            <a:pPr lvl="2"/>
            <a:r>
              <a:rPr lang="fr-CA" sz="1050" dirty="0"/>
              <a:t>Entente de 3 ans se terminant le 31 mars 2023</a:t>
            </a:r>
          </a:p>
          <a:p>
            <a:pPr lvl="2"/>
            <a:r>
              <a:rPr lang="fr-CA" sz="1050" dirty="0"/>
              <a:t>Montant FRR local investi sur 3 ans : 7 389 $</a:t>
            </a:r>
          </a:p>
          <a:p>
            <a:pPr lvl="2"/>
            <a:r>
              <a:rPr lang="fr-CA" sz="1050" dirty="0"/>
              <a:t>Valeur totale de l’entente : 364 065 $</a:t>
            </a:r>
          </a:p>
          <a:p>
            <a:pPr lvl="2"/>
            <a:endParaRPr lang="fr-CA" sz="1050" dirty="0"/>
          </a:p>
          <a:p>
            <a:pPr lvl="1">
              <a:buFont typeface="Wingdings" pitchFamily="2" charset="2"/>
              <a:buChar char="v"/>
            </a:pPr>
            <a:r>
              <a:rPr lang="fr-CA" sz="1050" dirty="0"/>
              <a:t> </a:t>
            </a:r>
            <a:r>
              <a:rPr lang="fr-CA" sz="1050" b="1" dirty="0"/>
              <a:t>Entente sectorielle en immigration avec le ministère de l’Immigration, de la Francisation et de l’Intégration 		</a:t>
            </a:r>
          </a:p>
          <a:p>
            <a:pPr lvl="2"/>
            <a:r>
              <a:rPr lang="fr-CA" sz="1050" dirty="0"/>
              <a:t>Entente de 3 ans se terminant le 28 février 2024</a:t>
            </a:r>
          </a:p>
          <a:p>
            <a:pPr lvl="2"/>
            <a:r>
              <a:rPr lang="fr-CA" sz="1050" dirty="0"/>
              <a:t>Montant FRR local investi sur 3 ans : 161 363 $</a:t>
            </a:r>
          </a:p>
          <a:p>
            <a:pPr lvl="2"/>
            <a:r>
              <a:rPr lang="fr-CA" sz="1050" dirty="0"/>
              <a:t>Valeur totale de l’entente : 322 726 $</a:t>
            </a:r>
          </a:p>
          <a:p>
            <a:pPr marL="685800" lvl="2" indent="0">
              <a:buNone/>
            </a:pPr>
            <a:endParaRPr lang="fr-CA" sz="1050" dirty="0"/>
          </a:p>
          <a:p>
            <a:pPr lvl="1">
              <a:buFont typeface="Wingdings" pitchFamily="2" charset="2"/>
              <a:buChar char="v"/>
            </a:pPr>
            <a:r>
              <a:rPr lang="fr-CA" sz="1050" dirty="0"/>
              <a:t> </a:t>
            </a:r>
            <a:r>
              <a:rPr lang="fr-CA" sz="1050" b="1" dirty="0"/>
              <a:t>Entente sectorielle régionale avec le CDBL et le MAPAQ</a:t>
            </a:r>
          </a:p>
          <a:p>
            <a:pPr lvl="2"/>
            <a:r>
              <a:rPr lang="fr-CA" sz="1050" dirty="0"/>
              <a:t>Entente de 3 ans se terminant le 31 mars 2023</a:t>
            </a:r>
          </a:p>
          <a:p>
            <a:pPr lvl="2"/>
            <a:r>
              <a:rPr lang="fr-CA" sz="1050" dirty="0"/>
              <a:t>Montant FRR local investi sur 3 ans : 45 000 $</a:t>
            </a:r>
          </a:p>
          <a:p>
            <a:pPr lvl="2"/>
            <a:r>
              <a:rPr lang="fr-CA" sz="1050" dirty="0"/>
              <a:t>Valeur totale de l’entente : 827 500 $</a:t>
            </a:r>
          </a:p>
          <a:p>
            <a:pPr marL="685800" lvl="2" indent="0">
              <a:buNone/>
            </a:pPr>
            <a:endParaRPr lang="fr-CA" dirty="0"/>
          </a:p>
        </p:txBody>
      </p:sp>
    </p:spTree>
    <p:extLst>
      <p:ext uri="{BB962C8B-B14F-4D97-AF65-F5344CB8AC3E}">
        <p14:creationId xmlns:p14="http://schemas.microsoft.com/office/powerpoint/2010/main" val="233338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0F373-6642-4D5B-876B-9776506201C0}"/>
              </a:ext>
            </a:extLst>
          </p:cNvPr>
          <p:cNvSpPr>
            <a:spLocks noGrp="1"/>
          </p:cNvSpPr>
          <p:nvPr>
            <p:ph type="title"/>
            <p:custDataLst>
              <p:tags r:id="rId1"/>
            </p:custDataLst>
          </p:nvPr>
        </p:nvSpPr>
        <p:spPr/>
        <p:txBody>
          <a:bodyPr/>
          <a:lstStyle/>
          <a:p>
            <a:r>
              <a:rPr lang="fr-CA" dirty="0"/>
              <a:t>ENTENTES DE DÉLÉGATION</a:t>
            </a:r>
          </a:p>
        </p:txBody>
      </p:sp>
      <p:sp>
        <p:nvSpPr>
          <p:cNvPr id="3" name="Espace réservé du contenu 2">
            <a:extLst>
              <a:ext uri="{FF2B5EF4-FFF2-40B4-BE49-F238E27FC236}">
                <a16:creationId xmlns:a16="http://schemas.microsoft.com/office/drawing/2014/main" id="{161C9C61-CF19-4076-B183-A3FF271CCAC9}"/>
              </a:ext>
            </a:extLst>
          </p:cNvPr>
          <p:cNvSpPr>
            <a:spLocks noGrp="1"/>
          </p:cNvSpPr>
          <p:nvPr>
            <p:ph idx="1"/>
            <p:custDataLst>
              <p:tags r:id="rId2"/>
            </p:custDataLst>
          </p:nvPr>
        </p:nvSpPr>
        <p:spPr/>
        <p:txBody>
          <a:bodyPr/>
          <a:lstStyle/>
          <a:p>
            <a:pPr lvl="1">
              <a:buFont typeface="Wingdings" pitchFamily="2" charset="2"/>
              <a:buChar char="v"/>
            </a:pPr>
            <a:r>
              <a:rPr lang="fr-CA" b="1" dirty="0">
                <a:latin typeface="Calibri" panose="020F0502020204030204" pitchFamily="34" charset="0"/>
              </a:rPr>
              <a:t> </a:t>
            </a:r>
            <a:r>
              <a:rPr lang="fr-CA" dirty="0">
                <a:latin typeface="+mj-lt"/>
              </a:rPr>
              <a:t> </a:t>
            </a:r>
            <a:r>
              <a:rPr lang="fr-CA" b="1" dirty="0">
                <a:latin typeface="+mj-lt"/>
              </a:rPr>
              <a:t>Entente de délégation Table des préfets Lanaudière 2020-2025</a:t>
            </a:r>
          </a:p>
          <a:p>
            <a:pPr lvl="2"/>
            <a:r>
              <a:rPr lang="fr-CA" sz="1800" dirty="0">
                <a:latin typeface="+mj-lt"/>
              </a:rPr>
              <a:t>Mandat de concertation régionale et de soutien à des projets régionaux</a:t>
            </a:r>
          </a:p>
          <a:p>
            <a:pPr lvl="2"/>
            <a:r>
              <a:rPr lang="fr-CA" sz="1800" dirty="0">
                <a:latin typeface="+mj-lt"/>
              </a:rPr>
              <a:t>Entente de 5 ans se terminant le 31 mars 2025</a:t>
            </a:r>
          </a:p>
          <a:p>
            <a:pPr lvl="2"/>
            <a:r>
              <a:rPr lang="fr-CA" sz="1800" dirty="0">
                <a:latin typeface="+mj-lt"/>
              </a:rPr>
              <a:t>Montant FRR investi sur 5 ans : 362 200 $</a:t>
            </a:r>
            <a:endParaRPr lang="fr-CA" dirty="0">
              <a:latin typeface="+mj-lt"/>
            </a:endParaRPr>
          </a:p>
        </p:txBody>
      </p:sp>
    </p:spTree>
    <p:extLst>
      <p:ext uri="{BB962C8B-B14F-4D97-AF65-F5344CB8AC3E}">
        <p14:creationId xmlns:p14="http://schemas.microsoft.com/office/powerpoint/2010/main" val="296242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187A1-82AD-4E1C-BAD4-4BCF02BC5D3E}"/>
              </a:ext>
            </a:extLst>
          </p:cNvPr>
          <p:cNvSpPr>
            <a:spLocks noGrp="1"/>
          </p:cNvSpPr>
          <p:nvPr>
            <p:ph type="title"/>
            <p:custDataLst>
              <p:tags r:id="rId1"/>
            </p:custDataLst>
          </p:nvPr>
        </p:nvSpPr>
        <p:spPr/>
        <p:txBody>
          <a:bodyPr/>
          <a:lstStyle/>
          <a:p>
            <a:r>
              <a:rPr lang="fr-CA" dirty="0"/>
              <a:t>Bilan des activités</a:t>
            </a:r>
          </a:p>
        </p:txBody>
      </p:sp>
      <p:sp>
        <p:nvSpPr>
          <p:cNvPr id="3" name="Espace réservé du contenu 2">
            <a:extLst>
              <a:ext uri="{FF2B5EF4-FFF2-40B4-BE49-F238E27FC236}">
                <a16:creationId xmlns:a16="http://schemas.microsoft.com/office/drawing/2014/main" id="{A6172E56-6898-43DF-A98F-E85C7BD6B2B2}"/>
              </a:ext>
            </a:extLst>
          </p:cNvPr>
          <p:cNvSpPr>
            <a:spLocks noGrp="1"/>
          </p:cNvSpPr>
          <p:nvPr>
            <p:ph idx="1"/>
            <p:custDataLst>
              <p:tags r:id="rId2"/>
            </p:custDataLst>
          </p:nvPr>
        </p:nvSpPr>
        <p:spPr/>
        <p:txBody>
          <a:bodyPr>
            <a:normAutofit fontScale="77500" lnSpcReduction="20000"/>
          </a:bodyPr>
          <a:lstStyle/>
          <a:p>
            <a:pPr marL="0" lvl="1" indent="0" algn="just">
              <a:buNone/>
            </a:pPr>
            <a:r>
              <a:rPr lang="fr-CA" sz="2100" dirty="0"/>
              <a:t>L’année 2023 est la 4e année de déploiement du Fonds régions et ruralité (FRR). Cette année en fut marquée par la continuité du travail amorcé dans les années précédentes par le milieu. La MRC a poursuivi son engagement dans le financement de nouvelles initiatives et dans ses ententes de partenariat tant à l’échelle territoriale que régionale.</a:t>
            </a:r>
          </a:p>
          <a:p>
            <a:pPr marL="0" lvl="1" indent="0" algn="just">
              <a:buNone/>
            </a:pPr>
            <a:endParaRPr lang="fr-CA" sz="2100" dirty="0"/>
          </a:p>
          <a:p>
            <a:pPr marL="0" lvl="1" indent="0" algn="just">
              <a:buNone/>
            </a:pPr>
            <a:r>
              <a:rPr lang="fr-CA" sz="2100" dirty="0"/>
              <a:t>La MRC a poursuivi des investissements soutenus afin d’assurer </a:t>
            </a:r>
            <a:r>
              <a:rPr lang="fr-CA" sz="2100" b="1" dirty="0"/>
              <a:t>le développement des grands projets économique du territoire, dont CIETECH</a:t>
            </a:r>
            <a:r>
              <a:rPr lang="fr-CA" sz="2100" dirty="0"/>
              <a:t>.</a:t>
            </a:r>
          </a:p>
          <a:p>
            <a:pPr marL="0" lvl="1" indent="0" algn="just">
              <a:buNone/>
            </a:pPr>
            <a:endParaRPr lang="fr-CA" sz="2100" dirty="0"/>
          </a:p>
          <a:p>
            <a:pPr marL="0" lvl="1" indent="0" algn="just">
              <a:buNone/>
            </a:pPr>
            <a:r>
              <a:rPr lang="fr-CA" sz="2100" b="1" i="1" dirty="0"/>
              <a:t>Un soutien à plusieurs initiatives pour améliorer nos milieux de vie</a:t>
            </a:r>
          </a:p>
          <a:p>
            <a:pPr marL="0" lvl="1" indent="0" algn="just">
              <a:buNone/>
            </a:pPr>
            <a:r>
              <a:rPr lang="fr-CA" sz="2100" dirty="0"/>
              <a:t>Nous sommes heureux d’avoir également conclu et supporté des projets et ententes dans des secteurs variés pour améliorer les milieux de vie. </a:t>
            </a:r>
          </a:p>
          <a:p>
            <a:pPr marL="0" lvl="1" indent="0" algn="just">
              <a:buNone/>
            </a:pPr>
            <a:endParaRPr lang="fr-CA" sz="2100" dirty="0"/>
          </a:p>
          <a:p>
            <a:pPr marL="0" lvl="1" indent="0" algn="just">
              <a:buNone/>
            </a:pPr>
            <a:r>
              <a:rPr lang="fr-CA" sz="2100" dirty="0"/>
              <a:t>Grâce au soutien financier des MRC lanaudoises, les travaux de la Table des préfets de Lanaudière en matière de concertation régionale se sont poursuivis avec la continuité de nombreux projets régionaux et ententes sectorielles. L’appui de la Table par la MRC a permis un 4</a:t>
            </a:r>
            <a:r>
              <a:rPr lang="fr-CA" sz="2100" baseline="30000" dirty="0"/>
              <a:t>e</a:t>
            </a:r>
            <a:r>
              <a:rPr lang="fr-CA" sz="2100" dirty="0"/>
              <a:t> appel de projets dans le cadre du volet 1 du Fonds régions et ruralité (FRR) ainsi que la poursuite de l’Alliance pour la solidarité du MTESS avec un 4e appel de projets visant chacune des MRC, et également un appel de projets régional. </a:t>
            </a:r>
          </a:p>
          <a:p>
            <a:pPr marL="0" lvl="1" indent="0" algn="just">
              <a:buNone/>
            </a:pPr>
            <a:endParaRPr lang="fr-CA" sz="2100" dirty="0"/>
          </a:p>
          <a:p>
            <a:pPr marL="0" lvl="1" indent="0" algn="just">
              <a:buNone/>
            </a:pPr>
            <a:r>
              <a:rPr lang="fr-CA" sz="2100" dirty="0"/>
              <a:t>Il nous fait donc plaisir de vous présenter le bilan des investissements réalisés et actions entreprises au bénéfice du développement de notre territoire.</a:t>
            </a:r>
          </a:p>
          <a:p>
            <a:endParaRPr lang="fr-CA" dirty="0"/>
          </a:p>
        </p:txBody>
      </p:sp>
    </p:spTree>
    <p:extLst>
      <p:ext uri="{BB962C8B-B14F-4D97-AF65-F5344CB8AC3E}">
        <p14:creationId xmlns:p14="http://schemas.microsoft.com/office/powerpoint/2010/main" val="218438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98F3C-BA41-4C25-9562-FF17FDDE5434}"/>
              </a:ext>
            </a:extLst>
          </p:cNvPr>
          <p:cNvSpPr>
            <a:spLocks noGrp="1"/>
          </p:cNvSpPr>
          <p:nvPr>
            <p:ph type="title"/>
            <p:custDataLst>
              <p:tags r:id="rId1"/>
            </p:custDataLst>
          </p:nvPr>
        </p:nvSpPr>
        <p:spPr>
          <a:xfrm>
            <a:off x="628650" y="18255"/>
            <a:ext cx="7886700" cy="1325563"/>
          </a:xfrm>
        </p:spPr>
        <p:txBody>
          <a:bodyPr/>
          <a:lstStyle/>
          <a:p>
            <a:r>
              <a:rPr lang="fr-CA" dirty="0"/>
              <a:t>Les priorités d’intervention</a:t>
            </a:r>
          </a:p>
        </p:txBody>
      </p:sp>
      <p:sp>
        <p:nvSpPr>
          <p:cNvPr id="9" name="Espace réservé du contenu 8">
            <a:extLst>
              <a:ext uri="{FF2B5EF4-FFF2-40B4-BE49-F238E27FC236}">
                <a16:creationId xmlns:a16="http://schemas.microsoft.com/office/drawing/2014/main" id="{A0DE78B1-0F9F-4866-A2EA-208C890477C7}"/>
              </a:ext>
            </a:extLst>
          </p:cNvPr>
          <p:cNvSpPr>
            <a:spLocks noGrp="1"/>
          </p:cNvSpPr>
          <p:nvPr>
            <p:ph idx="1"/>
            <p:custDataLst>
              <p:tags r:id="rId2"/>
            </p:custDataLst>
          </p:nvPr>
        </p:nvSpPr>
        <p:spPr/>
        <p:txBody>
          <a:bodyPr/>
          <a:lstStyle/>
          <a:p>
            <a:endParaRPr lang="fr-CA"/>
          </a:p>
        </p:txBody>
      </p:sp>
      <p:pic>
        <p:nvPicPr>
          <p:cNvPr id="11" name="Image 10">
            <a:extLst>
              <a:ext uri="{FF2B5EF4-FFF2-40B4-BE49-F238E27FC236}">
                <a16:creationId xmlns:a16="http://schemas.microsoft.com/office/drawing/2014/main" id="{C11EF4D3-3B97-4D2F-818F-4EC90F5DF212}"/>
              </a:ext>
            </a:extLst>
          </p:cNvPr>
          <p:cNvPicPr>
            <a:picLocks noChangeAspect="1"/>
          </p:cNvPicPr>
          <p:nvPr>
            <p:custDataLst>
              <p:tags r:id="rId3"/>
            </p:custDataLst>
          </p:nvPr>
        </p:nvPicPr>
        <p:blipFill>
          <a:blip r:embed="rId5"/>
          <a:stretch>
            <a:fillRect/>
          </a:stretch>
        </p:blipFill>
        <p:spPr>
          <a:xfrm>
            <a:off x="687374" y="943915"/>
            <a:ext cx="6178152" cy="5138103"/>
          </a:xfrm>
          <a:prstGeom prst="rect">
            <a:avLst/>
          </a:prstGeom>
        </p:spPr>
      </p:pic>
    </p:spTree>
    <p:extLst>
      <p:ext uri="{BB962C8B-B14F-4D97-AF65-F5344CB8AC3E}">
        <p14:creationId xmlns:p14="http://schemas.microsoft.com/office/powerpoint/2010/main" val="371875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1AF50-EBDD-4A33-8944-6C0D3F25A4A3}"/>
              </a:ext>
            </a:extLst>
          </p:cNvPr>
          <p:cNvSpPr>
            <a:spLocks noGrp="1"/>
          </p:cNvSpPr>
          <p:nvPr>
            <p:ph type="title"/>
            <p:custDataLst>
              <p:tags r:id="rId1"/>
            </p:custDataLst>
          </p:nvPr>
        </p:nvSpPr>
        <p:spPr>
          <a:xfrm>
            <a:off x="628650" y="2780797"/>
            <a:ext cx="7886700" cy="1296406"/>
          </a:xfrm>
        </p:spPr>
        <p:txBody>
          <a:bodyPr/>
          <a:lstStyle/>
          <a:p>
            <a:pPr algn="ctr"/>
            <a:r>
              <a:rPr lang="fr-CA" dirty="0"/>
              <a:t>BILAN DES ACTIVITÉS </a:t>
            </a:r>
            <a:br>
              <a:rPr lang="fr-CA" dirty="0"/>
            </a:br>
            <a:r>
              <a:rPr lang="fr-CA" dirty="0"/>
              <a:t>PAR PRIORITÉ D’INTERVENTION</a:t>
            </a:r>
          </a:p>
        </p:txBody>
      </p:sp>
    </p:spTree>
    <p:extLst>
      <p:ext uri="{BB962C8B-B14F-4D97-AF65-F5344CB8AC3E}">
        <p14:creationId xmlns:p14="http://schemas.microsoft.com/office/powerpoint/2010/main" val="382912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EEE47-1C29-45EC-870F-CB4C349E25DF}"/>
              </a:ext>
            </a:extLst>
          </p:cNvPr>
          <p:cNvSpPr>
            <a:spLocks noGrp="1"/>
          </p:cNvSpPr>
          <p:nvPr>
            <p:ph type="title"/>
            <p:custDataLst>
              <p:tags r:id="rId1"/>
            </p:custDataLst>
          </p:nvPr>
        </p:nvSpPr>
        <p:spPr>
          <a:xfrm>
            <a:off x="385893" y="71511"/>
            <a:ext cx="7886700" cy="1325563"/>
          </a:xfrm>
        </p:spPr>
        <p:txBody>
          <a:bodyPr/>
          <a:lstStyle/>
          <a:p>
            <a:r>
              <a:rPr lang="fr-CA" dirty="0"/>
              <a:t>ÉCONOMIE</a:t>
            </a:r>
          </a:p>
        </p:txBody>
      </p:sp>
      <p:graphicFrame>
        <p:nvGraphicFramePr>
          <p:cNvPr id="4" name="Espace réservé du contenu 3">
            <a:extLst>
              <a:ext uri="{FF2B5EF4-FFF2-40B4-BE49-F238E27FC236}">
                <a16:creationId xmlns:a16="http://schemas.microsoft.com/office/drawing/2014/main" id="{737EC13C-0BAE-4D63-BBAE-98DF8208A812}"/>
              </a:ext>
            </a:extLst>
          </p:cNvPr>
          <p:cNvGraphicFramePr>
            <a:graphicFrameLocks noGrp="1"/>
          </p:cNvGraphicFramePr>
          <p:nvPr>
            <p:ph idx="1"/>
            <p:custDataLst>
              <p:tags r:id="rId2"/>
            </p:custDataLst>
            <p:extLst>
              <p:ext uri="{D42A27DB-BD31-4B8C-83A1-F6EECF244321}">
                <p14:modId xmlns:p14="http://schemas.microsoft.com/office/powerpoint/2010/main" val="1836967821"/>
              </p:ext>
            </p:extLst>
          </p:nvPr>
        </p:nvGraphicFramePr>
        <p:xfrm>
          <a:off x="385893" y="1081907"/>
          <a:ext cx="8263585" cy="4731871"/>
        </p:xfrm>
        <a:graphic>
          <a:graphicData uri="http://schemas.openxmlformats.org/drawingml/2006/table">
            <a:tbl>
              <a:tblPr firstRow="1" bandRow="1">
                <a:tableStyleId>{5C22544A-7EE6-4342-B048-85BDC9FD1C3A}</a:tableStyleId>
              </a:tblPr>
              <a:tblGrid>
                <a:gridCol w="1967520">
                  <a:extLst>
                    <a:ext uri="{9D8B030D-6E8A-4147-A177-3AD203B41FA5}">
                      <a16:colId xmlns:a16="http://schemas.microsoft.com/office/drawing/2014/main" val="1548874704"/>
                    </a:ext>
                  </a:extLst>
                </a:gridCol>
                <a:gridCol w="1445699">
                  <a:extLst>
                    <a:ext uri="{9D8B030D-6E8A-4147-A177-3AD203B41FA5}">
                      <a16:colId xmlns:a16="http://schemas.microsoft.com/office/drawing/2014/main" val="1341030267"/>
                    </a:ext>
                  </a:extLst>
                </a:gridCol>
                <a:gridCol w="1317383">
                  <a:extLst>
                    <a:ext uri="{9D8B030D-6E8A-4147-A177-3AD203B41FA5}">
                      <a16:colId xmlns:a16="http://schemas.microsoft.com/office/drawing/2014/main" val="4284124136"/>
                    </a:ext>
                  </a:extLst>
                </a:gridCol>
                <a:gridCol w="1574016">
                  <a:extLst>
                    <a:ext uri="{9D8B030D-6E8A-4147-A177-3AD203B41FA5}">
                      <a16:colId xmlns:a16="http://schemas.microsoft.com/office/drawing/2014/main" val="39752644"/>
                    </a:ext>
                  </a:extLst>
                </a:gridCol>
                <a:gridCol w="1052195">
                  <a:extLst>
                    <a:ext uri="{9D8B030D-6E8A-4147-A177-3AD203B41FA5}">
                      <a16:colId xmlns:a16="http://schemas.microsoft.com/office/drawing/2014/main" val="1348704370"/>
                    </a:ext>
                  </a:extLst>
                </a:gridCol>
                <a:gridCol w="906772">
                  <a:extLst>
                    <a:ext uri="{9D8B030D-6E8A-4147-A177-3AD203B41FA5}">
                      <a16:colId xmlns:a16="http://schemas.microsoft.com/office/drawing/2014/main" val="9078537"/>
                    </a:ext>
                  </a:extLst>
                </a:gridCol>
              </a:tblGrid>
              <a:tr h="519973">
                <a:tc>
                  <a:txBody>
                    <a:bodyPr/>
                    <a:lstStyle/>
                    <a:p>
                      <a:r>
                        <a:rPr lang="fr-CA" dirty="0"/>
                        <a:t>PRIORITÉS</a:t>
                      </a:r>
                    </a:p>
                  </a:txBody>
                  <a:tcPr/>
                </a:tc>
                <a:tc>
                  <a:txBody>
                    <a:bodyPr/>
                    <a:lstStyle/>
                    <a:p>
                      <a:r>
                        <a:rPr lang="fr-CA" dirty="0"/>
                        <a:t>MANDAT</a:t>
                      </a:r>
                    </a:p>
                  </a:txBody>
                  <a:tcPr/>
                </a:tc>
                <a:tc>
                  <a:txBody>
                    <a:bodyPr/>
                    <a:lstStyle/>
                    <a:p>
                      <a:r>
                        <a:rPr lang="fr-CA" dirty="0"/>
                        <a:t>ORGANISMES PORTEURS</a:t>
                      </a:r>
                    </a:p>
                  </a:txBody>
                  <a:tcPr/>
                </a:tc>
                <a:tc>
                  <a:txBody>
                    <a:bodyPr/>
                    <a:lstStyle/>
                    <a:p>
                      <a:r>
                        <a:rPr lang="fr-CA" dirty="0"/>
                        <a:t>OUTILS</a:t>
                      </a:r>
                    </a:p>
                  </a:txBody>
                  <a:tcPr/>
                </a:tc>
                <a:tc>
                  <a:txBody>
                    <a:bodyPr/>
                    <a:lstStyle/>
                    <a:p>
                      <a:r>
                        <a:rPr lang="fr-CA" dirty="0"/>
                        <a:t>SOMMES ENGAGÉES en 2023</a:t>
                      </a:r>
                    </a:p>
                  </a:txBody>
                  <a:tcPr/>
                </a:tc>
                <a:tc>
                  <a:txBody>
                    <a:bodyPr/>
                    <a:lstStyle/>
                    <a:p>
                      <a:r>
                        <a:rPr lang="fr-CA" dirty="0"/>
                        <a:t>SOMMES VERSÉES en 2023</a:t>
                      </a:r>
                    </a:p>
                  </a:txBody>
                  <a:tcPr/>
                </a:tc>
                <a:extLst>
                  <a:ext uri="{0D108BD9-81ED-4DB2-BD59-A6C34878D82A}">
                    <a16:rowId xmlns:a16="http://schemas.microsoft.com/office/drawing/2014/main" val="3131630962"/>
                  </a:ext>
                </a:extLst>
              </a:tr>
              <a:tr h="952535">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fr-CA" sz="900" u="none" strike="noStrike" dirty="0">
                          <a:effectLst/>
                          <a:latin typeface="+mn-lt"/>
                          <a:cs typeface="Calibri" panose="020F0502020204030204" pitchFamily="34" charset="0"/>
                        </a:rPr>
                        <a:t>Soutenir les grands projets économiques: CIETECH et Zone Agtech</a:t>
                      </a:r>
                      <a:endParaRPr lang="fr-CA" sz="900" b="0" i="0" u="none" strike="noStrike" dirty="0">
                        <a:solidFill>
                          <a:srgbClr val="16365C"/>
                        </a:solidFill>
                        <a:effectLst/>
                        <a:latin typeface="+mn-lt"/>
                        <a:cs typeface="Calibri" panose="020F0502020204030204" pitchFamily="34" charset="0"/>
                      </a:endParaRPr>
                    </a:p>
                    <a:p>
                      <a:pPr algn="l" fontAlgn="ctr"/>
                      <a:endParaRPr lang="fr-CA" sz="900" b="0" i="0" u="none" strike="noStrike" dirty="0">
                        <a:solidFill>
                          <a:srgbClr val="16365C"/>
                        </a:solidFill>
                        <a:effectLst/>
                        <a:latin typeface="+mn-lt"/>
                        <a:cs typeface="Calibri" panose="020F0502020204030204" pitchFamily="34" charset="0"/>
                      </a:endParaRPr>
                    </a:p>
                  </a:txBody>
                  <a:tcPr marL="83902" marR="9322" marT="932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fr-CA" sz="900" u="none" strike="noStrike" dirty="0">
                          <a:effectLst/>
                          <a:latin typeface="+mn-lt"/>
                          <a:cs typeface="Calibri" panose="020F0502020204030204" pitchFamily="34" charset="0"/>
                        </a:rPr>
                        <a:t>Service de</a:t>
                      </a:r>
                      <a:r>
                        <a:rPr lang="fr-CA" sz="900" u="none" strike="noStrike" baseline="0" dirty="0">
                          <a:effectLst/>
                          <a:latin typeface="+mn-lt"/>
                          <a:cs typeface="Calibri" panose="020F0502020204030204" pitchFamily="34" charset="0"/>
                        </a:rPr>
                        <a:t> </a:t>
                      </a:r>
                      <a:r>
                        <a:rPr lang="fr-CA" sz="900" u="none" strike="noStrike" dirty="0">
                          <a:effectLst/>
                          <a:latin typeface="+mn-lt"/>
                          <a:cs typeface="Calibri" panose="020F0502020204030204" pitchFamily="34" charset="0"/>
                        </a:rPr>
                        <a:t>ressources professionnelles pour soutenir les projets</a:t>
                      </a:r>
                      <a:endParaRPr lang="fr-CA" sz="900" b="0" i="0" u="none" strike="noStrike" dirty="0">
                        <a:solidFill>
                          <a:srgbClr val="16365C"/>
                        </a:solidFill>
                        <a:effectLst/>
                        <a:latin typeface="+mn-lt"/>
                        <a:cs typeface="Calibri" panose="020F0502020204030204" pitchFamily="34" charset="0"/>
                      </a:endParaRPr>
                    </a:p>
                    <a:p>
                      <a:pPr algn="l" fontAlgn="ctr"/>
                      <a:endParaRPr lang="fr-CA" sz="900" b="0" i="0" u="none" strike="noStrike" dirty="0">
                        <a:solidFill>
                          <a:srgbClr val="16365C"/>
                        </a:solidFill>
                        <a:effectLst/>
                        <a:latin typeface="+mn-lt"/>
                        <a:cs typeface="Calibri" panose="020F0502020204030204" pitchFamily="34" charset="0"/>
                      </a:endParaRPr>
                    </a:p>
                  </a:txBody>
                  <a:tcPr marL="83902" marR="9322" marT="9322" marB="0" anchor="ctr"/>
                </a:tc>
                <a:tc>
                  <a:txBody>
                    <a:bodyPr/>
                    <a:lstStyle/>
                    <a:p>
                      <a:pPr algn="ctr" fontAlgn="ctr"/>
                      <a:r>
                        <a:rPr lang="fr-CA" sz="900" b="0" i="0" u="none" strike="noStrike" dirty="0">
                          <a:solidFill>
                            <a:srgbClr val="16365C"/>
                          </a:solidFill>
                          <a:effectLst/>
                          <a:latin typeface="+mn-lt"/>
                          <a:cs typeface="Calibri" panose="020F0502020204030204" pitchFamily="34" charset="0"/>
                        </a:rPr>
                        <a:t>CIETECH</a:t>
                      </a:r>
                    </a:p>
                  </a:txBody>
                  <a:tcPr marL="9322" marR="9322" marT="9322" marB="0" anchor="ctr"/>
                </a:tc>
                <a:tc>
                  <a:txBody>
                    <a:bodyPr/>
                    <a:lstStyle/>
                    <a:p>
                      <a:pPr algn="ctr"/>
                      <a:r>
                        <a:rPr lang="fr-CA" sz="900" dirty="0">
                          <a:latin typeface="+mn-lt"/>
                        </a:rPr>
                        <a:t>Politique de soutien aux projets structurants</a:t>
                      </a:r>
                    </a:p>
                    <a:p>
                      <a:pPr algn="ctr"/>
                      <a:r>
                        <a:rPr lang="fr-CA" sz="900" b="1" dirty="0">
                          <a:latin typeface="+mn-lt"/>
                        </a:rPr>
                        <a:t>Entente 2022-2025</a:t>
                      </a:r>
                    </a:p>
                    <a:p>
                      <a:pPr algn="ctr"/>
                      <a:r>
                        <a:rPr lang="fr-CA" sz="900" b="1" dirty="0">
                          <a:latin typeface="+mn-lt"/>
                        </a:rPr>
                        <a:t>Année 2022-2023</a:t>
                      </a:r>
                    </a:p>
                  </a:txBody>
                  <a:tcPr anchor="ctr"/>
                </a:tc>
                <a:tc>
                  <a:txBody>
                    <a:bodyPr/>
                    <a:lstStyle/>
                    <a:p>
                      <a:pPr algn="ctr"/>
                      <a:r>
                        <a:rPr lang="fr-CA" sz="900" dirty="0">
                          <a:latin typeface="+mn-lt"/>
                        </a:rPr>
                        <a:t>425 000 $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CA" sz="900" dirty="0">
                        <a:latin typeface="+mn-lt"/>
                      </a:endParaRPr>
                    </a:p>
                    <a:p>
                      <a:pPr algn="ctr"/>
                      <a:r>
                        <a:rPr lang="fr-CA" sz="900" dirty="0">
                          <a:latin typeface="+mn-lt"/>
                        </a:rPr>
                        <a:t>425 000 $</a:t>
                      </a:r>
                    </a:p>
                    <a:p>
                      <a:pPr algn="ctr"/>
                      <a:endParaRPr lang="fr-CA" sz="900" dirty="0">
                        <a:latin typeface="+mn-lt"/>
                      </a:endParaRPr>
                    </a:p>
                  </a:txBody>
                  <a:tcPr anchor="ctr"/>
                </a:tc>
                <a:extLst>
                  <a:ext uri="{0D108BD9-81ED-4DB2-BD59-A6C34878D82A}">
                    <a16:rowId xmlns:a16="http://schemas.microsoft.com/office/drawing/2014/main" val="1780028254"/>
                  </a:ext>
                </a:extLst>
              </a:tr>
              <a:tr h="849031">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fr-CA" sz="900" u="none" strike="noStrike" dirty="0">
                          <a:effectLst/>
                          <a:latin typeface="+mn-lt"/>
                          <a:cs typeface="Calibri" panose="020F0502020204030204" pitchFamily="34" charset="0"/>
                        </a:rPr>
                        <a:t>Soutenir les grands projets économiques: CIETECH et Zone Agtech</a:t>
                      </a:r>
                      <a:endParaRPr lang="fr-CA" sz="900" b="0" i="0" u="none" strike="noStrike" dirty="0">
                        <a:solidFill>
                          <a:srgbClr val="16365C"/>
                        </a:solidFill>
                        <a:effectLst/>
                        <a:latin typeface="+mn-lt"/>
                        <a:cs typeface="Calibri" panose="020F050202020403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fr-CA" sz="900" u="none" strike="noStrike" kern="1200" dirty="0">
                        <a:solidFill>
                          <a:schemeClr val="dk1"/>
                        </a:solidFill>
                        <a:effectLst/>
                        <a:latin typeface="+mn-lt"/>
                        <a:ea typeface="+mn-ea"/>
                        <a:cs typeface="Calibri" panose="020F0502020204030204" pitchFamily="34" charset="0"/>
                      </a:endParaRPr>
                    </a:p>
                    <a:p>
                      <a:r>
                        <a:rPr lang="fr-CA" sz="900" u="none" strike="noStrike" kern="1200" dirty="0">
                          <a:solidFill>
                            <a:schemeClr val="dk1"/>
                          </a:solidFill>
                          <a:effectLst/>
                          <a:latin typeface="+mn-lt"/>
                          <a:ea typeface="+mn-ea"/>
                          <a:cs typeface="Calibri" panose="020F0502020204030204" pitchFamily="34" charset="0"/>
                        </a:rPr>
                        <a:t>Consolider notre pôle de recherche et de développement en agriculture et en</a:t>
                      </a:r>
                    </a:p>
                    <a:p>
                      <a:r>
                        <a:rPr lang="fr-CA" sz="900" u="none" strike="noStrike" kern="1200" dirty="0">
                          <a:solidFill>
                            <a:schemeClr val="dk1"/>
                          </a:solidFill>
                          <a:effectLst/>
                          <a:latin typeface="+mn-lt"/>
                          <a:ea typeface="+mn-ea"/>
                          <a:cs typeface="Calibri" panose="020F0502020204030204" pitchFamily="34" charset="0"/>
                        </a:rPr>
                        <a:t>biologie végétale.</a:t>
                      </a:r>
                    </a:p>
                  </a:txBody>
                  <a:tcPr marL="83902" marR="9322" marT="9322" marB="0" anchor="ctr"/>
                </a:tc>
                <a:tc>
                  <a:txBody>
                    <a:bodyPr/>
                    <a:lstStyle/>
                    <a:p>
                      <a:r>
                        <a:rPr lang="fr-CA" sz="900" kern="1200" dirty="0">
                          <a:solidFill>
                            <a:schemeClr val="dk1"/>
                          </a:solidFill>
                          <a:effectLst/>
                          <a:latin typeface="+mn-lt"/>
                          <a:ea typeface="+mn-ea"/>
                          <a:cs typeface="Times New Roman"/>
                        </a:rPr>
                        <a:t>Soutenir le développement du CIEL  en lien avec le développement de la Zone Agtech</a:t>
                      </a:r>
                    </a:p>
                  </a:txBody>
                  <a:tcPr marL="83902" marR="9322" marT="9322" marB="0" anchor="ctr"/>
                </a:tc>
                <a:tc>
                  <a:txBody>
                    <a:bodyPr/>
                    <a:lstStyle/>
                    <a:p>
                      <a:pPr algn="ctr" fontAlgn="ctr"/>
                      <a:r>
                        <a:rPr lang="fr-CA" sz="900" kern="1200" dirty="0">
                          <a:solidFill>
                            <a:schemeClr val="dk1"/>
                          </a:solidFill>
                          <a:effectLst/>
                          <a:latin typeface="+mn-lt"/>
                          <a:cs typeface="Times New Roman"/>
                        </a:rPr>
                        <a:t>Carrefour industriel et expérimental de Lanaudière - CIEL</a:t>
                      </a:r>
                    </a:p>
                  </a:txBody>
                  <a:tcPr marL="9322" marR="9322" marT="9322"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dirty="0">
                          <a:latin typeface="+mn-lt"/>
                        </a:rPr>
                        <a:t>Politique de soutien aux projets structurants</a:t>
                      </a:r>
                    </a:p>
                    <a:p>
                      <a:pPr algn="ctr"/>
                      <a:r>
                        <a:rPr lang="fr-CA" sz="900" b="1" dirty="0">
                          <a:latin typeface="+mn-lt"/>
                        </a:rPr>
                        <a:t>Entente 2023-2024</a:t>
                      </a:r>
                    </a:p>
                    <a:p>
                      <a:pPr algn="ctr"/>
                      <a:r>
                        <a:rPr lang="fr-CA" sz="900" b="1" dirty="0">
                          <a:latin typeface="+mn-lt"/>
                        </a:rPr>
                        <a:t>Année 2023</a:t>
                      </a:r>
                    </a:p>
                  </a:txBody>
                  <a:tcPr anchor="ctr"/>
                </a:tc>
                <a:tc>
                  <a:txBody>
                    <a:bodyPr/>
                    <a:lstStyle/>
                    <a:p>
                      <a:pPr algn="ctr"/>
                      <a:r>
                        <a:rPr lang="fr-CA" sz="900" b="0" dirty="0">
                          <a:latin typeface="+mn-lt"/>
                        </a:rPr>
                        <a:t>100 000 $</a:t>
                      </a:r>
                    </a:p>
                  </a:txBody>
                  <a:tcPr anchor="ctr"/>
                </a:tc>
                <a:tc>
                  <a:txBody>
                    <a:bodyPr/>
                    <a:lstStyle/>
                    <a:p>
                      <a:pPr algn="ctr"/>
                      <a:r>
                        <a:rPr lang="fr-CA" sz="900" b="0" dirty="0">
                          <a:latin typeface="+mn-lt"/>
                        </a:rPr>
                        <a:t>100 000 $</a:t>
                      </a:r>
                    </a:p>
                  </a:txBody>
                  <a:tcPr anchor="ctr"/>
                </a:tc>
                <a:extLst>
                  <a:ext uri="{0D108BD9-81ED-4DB2-BD59-A6C34878D82A}">
                    <a16:rowId xmlns:a16="http://schemas.microsoft.com/office/drawing/2014/main" val="1796703551"/>
                  </a:ext>
                </a:extLst>
              </a:tr>
              <a:tr h="8411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900" dirty="0">
                          <a:effectLst/>
                          <a:latin typeface="+mn-lt"/>
                          <a:ea typeface="Calibri"/>
                          <a:cs typeface="Times New Roman"/>
                        </a:rPr>
                        <a:t>Maintenir une concertation régionale</a:t>
                      </a:r>
                    </a:p>
                  </a:txBody>
                  <a:tcPr/>
                </a:tc>
                <a:tc>
                  <a:txBody>
                    <a:bodyPr/>
                    <a:lstStyle/>
                    <a:p>
                      <a:r>
                        <a:rPr lang="fr-CA" sz="900" dirty="0">
                          <a:solidFill>
                            <a:schemeClr val="bg1"/>
                          </a:solidFill>
                          <a:latin typeface="+mn-lt"/>
                        </a:rPr>
                        <a:t>Concertation régionale en matière de développement du secteur bioalimentaire</a:t>
                      </a:r>
                    </a:p>
                  </a:txBody>
                  <a:tcPr/>
                </a:tc>
                <a:tc>
                  <a:txBody>
                    <a:bodyPr/>
                    <a:lstStyle/>
                    <a:p>
                      <a:r>
                        <a:rPr lang="fr-CA" sz="900" dirty="0">
                          <a:solidFill>
                            <a:schemeClr val="bg1"/>
                          </a:solidFill>
                          <a:latin typeface="+mn-lt"/>
                        </a:rPr>
                        <a:t>Conseil de développement bioalimentaire de Lanaudière</a:t>
                      </a:r>
                    </a:p>
                  </a:txBody>
                  <a:tcPr/>
                </a:tc>
                <a:tc>
                  <a:txBody>
                    <a:bodyPr/>
                    <a:lstStyle/>
                    <a:p>
                      <a:pPr algn="ctr"/>
                      <a:r>
                        <a:rPr lang="fr-CA" sz="900" b="0" dirty="0">
                          <a:solidFill>
                            <a:schemeClr val="bg1"/>
                          </a:solidFill>
                          <a:latin typeface="+mn-lt"/>
                        </a:rPr>
                        <a:t>Entente sectorielle 2020-2024</a:t>
                      </a:r>
                    </a:p>
                    <a:p>
                      <a:pPr algn="ctr"/>
                      <a:r>
                        <a:rPr lang="fr-CA" sz="900" b="1" dirty="0">
                          <a:solidFill>
                            <a:schemeClr val="bg1"/>
                          </a:solidFill>
                          <a:latin typeface="+mn-lt"/>
                        </a:rPr>
                        <a:t>Année 2023-2024</a:t>
                      </a:r>
                    </a:p>
                  </a:txBody>
                  <a:tcPr anchor="ctr"/>
                </a:tc>
                <a:tc>
                  <a:txBody>
                    <a:bodyPr/>
                    <a:lstStyle/>
                    <a:p>
                      <a:pPr algn="ctr"/>
                      <a:r>
                        <a:rPr lang="fr-CA" sz="900" b="0" dirty="0">
                          <a:solidFill>
                            <a:schemeClr val="bg1"/>
                          </a:solidFill>
                          <a:latin typeface="+mn-lt"/>
                        </a:rPr>
                        <a:t>15 000 $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0" dirty="0">
                          <a:solidFill>
                            <a:schemeClr val="bg1"/>
                          </a:solidFill>
                          <a:latin typeface="+mn-lt"/>
                        </a:rPr>
                        <a:t>15 000 $</a:t>
                      </a:r>
                    </a:p>
                  </a:txBody>
                  <a:tcPr anchor="ctr"/>
                </a:tc>
                <a:extLst>
                  <a:ext uri="{0D108BD9-81ED-4DB2-BD59-A6C34878D82A}">
                    <a16:rowId xmlns:a16="http://schemas.microsoft.com/office/drawing/2014/main" val="2072230040"/>
                  </a:ext>
                </a:extLst>
              </a:tr>
              <a:tr h="661783">
                <a:tc>
                  <a:txBody>
                    <a:bodyPr/>
                    <a:lstStyle/>
                    <a:p>
                      <a:r>
                        <a:rPr lang="fr-CA" sz="900" kern="1200" dirty="0">
                          <a:solidFill>
                            <a:schemeClr val="dk1"/>
                          </a:solidFill>
                          <a:effectLst/>
                          <a:latin typeface="+mn-lt"/>
                          <a:ea typeface="Calibri"/>
                          <a:cs typeface="Times New Roman"/>
                        </a:rPr>
                        <a:t>Soutenir le déploiement des grands projets économiques identifiés dont</a:t>
                      </a:r>
                    </a:p>
                    <a:p>
                      <a:r>
                        <a:rPr lang="fr-CA" sz="900" kern="1200" dirty="0">
                          <a:solidFill>
                            <a:schemeClr val="dk1"/>
                          </a:solidFill>
                          <a:effectLst/>
                          <a:latin typeface="+mn-lt"/>
                          <a:ea typeface="Calibri"/>
                          <a:cs typeface="Times New Roman"/>
                        </a:rPr>
                        <a:t>prioritairement Zone Agtech et CIETECH.</a:t>
                      </a:r>
                    </a:p>
                  </a:txBody>
                  <a:tcPr/>
                </a:tc>
                <a:tc>
                  <a:txBody>
                    <a:bodyPr/>
                    <a:lstStyle/>
                    <a:p>
                      <a:r>
                        <a:rPr lang="fr-CA" sz="900" dirty="0">
                          <a:latin typeface="+mn-lt"/>
                        </a:rPr>
                        <a:t>Démarche d’optimisation et de revitalisation industriel de la MRC de L’Assomption</a:t>
                      </a:r>
                    </a:p>
                  </a:txBody>
                  <a:tcPr/>
                </a:tc>
                <a:tc>
                  <a:txBody>
                    <a:bodyPr/>
                    <a:lstStyle/>
                    <a:p>
                      <a:r>
                        <a:rPr lang="fr-CA" sz="900" dirty="0">
                          <a:latin typeface="+mn-lt"/>
                        </a:rPr>
                        <a:t>Ville de Repentigny</a:t>
                      </a:r>
                    </a:p>
                    <a:p>
                      <a:r>
                        <a:rPr lang="fr-CA" sz="900" dirty="0" err="1">
                          <a:latin typeface="+mn-lt"/>
                        </a:rPr>
                        <a:t>Cietech</a:t>
                      </a:r>
                      <a:endParaRPr lang="fr-CA" sz="900" dirty="0">
                        <a:latin typeface="+mn-lt"/>
                      </a:endParaRPr>
                    </a:p>
                    <a:p>
                      <a:r>
                        <a:rPr lang="fr-CA" sz="900" dirty="0">
                          <a:latin typeface="+mn-lt"/>
                        </a:rPr>
                        <a:t>Ville de L’Épiphanie</a:t>
                      </a:r>
                    </a:p>
                  </a:txBody>
                  <a:tcPr/>
                </a:tc>
                <a:tc>
                  <a:txBody>
                    <a:bodyPr/>
                    <a:lstStyle/>
                    <a:p>
                      <a:pPr algn="ctr"/>
                      <a:r>
                        <a:rPr lang="fr-CA" sz="900" b="0" dirty="0">
                          <a:latin typeface="+mn-lt"/>
                        </a:rPr>
                        <a:t>Ententes de services 2023</a:t>
                      </a:r>
                    </a:p>
                  </a:txBody>
                  <a:tcPr anchor="ctr"/>
                </a:tc>
                <a:tc>
                  <a:txBody>
                    <a:bodyPr/>
                    <a:lstStyle/>
                    <a:p>
                      <a:pPr algn="ctr"/>
                      <a:r>
                        <a:rPr lang="fr-CA" sz="900" b="0" dirty="0">
                          <a:latin typeface="+mn-lt"/>
                        </a:rPr>
                        <a:t>140 973 $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CA" sz="900" b="0" dirty="0">
                        <a:latin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0" dirty="0">
                          <a:latin typeface="+mn-lt"/>
                        </a:rPr>
                        <a:t>140 973 $</a:t>
                      </a:r>
                    </a:p>
                    <a:p>
                      <a:pPr algn="ctr"/>
                      <a:endParaRPr lang="fr-CA" sz="900" b="0" dirty="0">
                        <a:latin typeface="+mn-lt"/>
                      </a:endParaRPr>
                    </a:p>
                  </a:txBody>
                  <a:tcPr anchor="ctr"/>
                </a:tc>
                <a:extLst>
                  <a:ext uri="{0D108BD9-81ED-4DB2-BD59-A6C34878D82A}">
                    <a16:rowId xmlns:a16="http://schemas.microsoft.com/office/drawing/2014/main" val="3276915901"/>
                  </a:ext>
                </a:extLst>
              </a:tr>
              <a:tr h="718692">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fr-CA" sz="900" dirty="0">
                        <a:effectLst/>
                        <a:latin typeface="+mn-lt"/>
                        <a:ea typeface="Calibri"/>
                        <a:cs typeface="Times New Roman"/>
                      </a:endParaRPr>
                    </a:p>
                  </a:txBody>
                  <a:tcPr marL="83902" marR="9322" marT="9322" marB="0" anchor="ctr"/>
                </a:tc>
                <a:tc>
                  <a:txBody>
                    <a:bodyPr/>
                    <a:lstStyle/>
                    <a:p>
                      <a:endParaRPr lang="fr-CA" sz="900" kern="1200" dirty="0">
                        <a:solidFill>
                          <a:schemeClr val="dk1"/>
                        </a:solidFill>
                        <a:effectLst/>
                        <a:latin typeface="+mn-lt"/>
                        <a:ea typeface="+mn-ea"/>
                        <a:cs typeface="Times New Roman"/>
                      </a:endParaRPr>
                    </a:p>
                  </a:txBody>
                  <a:tcPr marL="83902" marR="9322" marT="9322" marB="0" anchor="ctr"/>
                </a:tc>
                <a:tc>
                  <a:txBody>
                    <a:bodyPr/>
                    <a:lstStyle/>
                    <a:p>
                      <a:pPr algn="ctr" fontAlgn="ctr"/>
                      <a:endParaRPr lang="fr-CA" sz="900" kern="1200" dirty="0">
                        <a:solidFill>
                          <a:schemeClr val="dk1"/>
                        </a:solidFill>
                        <a:effectLst/>
                        <a:latin typeface="+mn-lt"/>
                        <a:cs typeface="Times New Roman"/>
                      </a:endParaRPr>
                    </a:p>
                  </a:txBody>
                  <a:tcPr marL="9322" marR="9322" marT="9322"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CA" sz="900" b="1" dirty="0">
                        <a:latin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1" dirty="0">
                          <a:latin typeface="+mn-lt"/>
                        </a:rPr>
                        <a:t>TOTAL</a:t>
                      </a:r>
                    </a:p>
                    <a:p>
                      <a:pPr algn="ctr"/>
                      <a:endParaRPr lang="fr-CA" sz="900" b="1"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CA" sz="900" b="1" dirty="0">
                        <a:latin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1" dirty="0">
                          <a:latin typeface="+mn-lt"/>
                        </a:rPr>
                        <a:t>680 973 $</a:t>
                      </a:r>
                    </a:p>
                    <a:p>
                      <a:pPr algn="ctr"/>
                      <a:endParaRPr lang="fr-CA" sz="900" b="1" dirty="0">
                        <a:latin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1" dirty="0">
                          <a:latin typeface="+mn-lt"/>
                        </a:rPr>
                        <a:t>680 973 $</a:t>
                      </a:r>
                    </a:p>
                  </a:txBody>
                  <a:tcPr anchor="ctr"/>
                </a:tc>
                <a:extLst>
                  <a:ext uri="{0D108BD9-81ED-4DB2-BD59-A6C34878D82A}">
                    <a16:rowId xmlns:a16="http://schemas.microsoft.com/office/drawing/2014/main" val="2018174544"/>
                  </a:ext>
                </a:extLst>
              </a:tr>
            </a:tbl>
          </a:graphicData>
        </a:graphic>
      </p:graphicFrame>
    </p:spTree>
    <p:extLst>
      <p:ext uri="{BB962C8B-B14F-4D97-AF65-F5344CB8AC3E}">
        <p14:creationId xmlns:p14="http://schemas.microsoft.com/office/powerpoint/2010/main" val="111524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9EB70-DFD1-4429-A74C-926A32F7E041}"/>
              </a:ext>
            </a:extLst>
          </p:cNvPr>
          <p:cNvSpPr>
            <a:spLocks noGrp="1"/>
          </p:cNvSpPr>
          <p:nvPr>
            <p:ph type="title"/>
            <p:custDataLst>
              <p:tags r:id="rId1"/>
            </p:custDataLst>
          </p:nvPr>
        </p:nvSpPr>
        <p:spPr>
          <a:xfrm>
            <a:off x="436227" y="71511"/>
            <a:ext cx="7886700" cy="1325563"/>
          </a:xfrm>
        </p:spPr>
        <p:txBody>
          <a:bodyPr/>
          <a:lstStyle/>
          <a:p>
            <a:r>
              <a:rPr lang="fr-CA" dirty="0"/>
              <a:t>COMMUNAUTÉ ET MILIEUX DE VIE</a:t>
            </a:r>
          </a:p>
        </p:txBody>
      </p:sp>
      <p:graphicFrame>
        <p:nvGraphicFramePr>
          <p:cNvPr id="4" name="Espace réservé du contenu 3">
            <a:extLst>
              <a:ext uri="{FF2B5EF4-FFF2-40B4-BE49-F238E27FC236}">
                <a16:creationId xmlns:a16="http://schemas.microsoft.com/office/drawing/2014/main" id="{F3CB3431-C4E5-42D0-8D4D-0109F6B54822}"/>
              </a:ext>
            </a:extLst>
          </p:cNvPr>
          <p:cNvGraphicFramePr>
            <a:graphicFrameLocks/>
          </p:cNvGraphicFramePr>
          <p:nvPr>
            <p:custDataLst>
              <p:tags r:id="rId2"/>
            </p:custDataLst>
            <p:extLst>
              <p:ext uri="{D42A27DB-BD31-4B8C-83A1-F6EECF244321}">
                <p14:modId xmlns:p14="http://schemas.microsoft.com/office/powerpoint/2010/main" val="4005656354"/>
              </p:ext>
            </p:extLst>
          </p:nvPr>
        </p:nvGraphicFramePr>
        <p:xfrm>
          <a:off x="436227" y="950719"/>
          <a:ext cx="8271545" cy="3629769"/>
        </p:xfrm>
        <a:graphic>
          <a:graphicData uri="http://schemas.openxmlformats.org/drawingml/2006/table">
            <a:tbl>
              <a:tblPr firstRow="1" bandRow="1">
                <a:tableStyleId>{5C22544A-7EE6-4342-B048-85BDC9FD1C3A}</a:tableStyleId>
              </a:tblPr>
              <a:tblGrid>
                <a:gridCol w="1806311">
                  <a:extLst>
                    <a:ext uri="{9D8B030D-6E8A-4147-A177-3AD203B41FA5}">
                      <a16:colId xmlns:a16="http://schemas.microsoft.com/office/drawing/2014/main" val="1548874704"/>
                    </a:ext>
                  </a:extLst>
                </a:gridCol>
                <a:gridCol w="1370116">
                  <a:extLst>
                    <a:ext uri="{9D8B030D-6E8A-4147-A177-3AD203B41FA5}">
                      <a16:colId xmlns:a16="http://schemas.microsoft.com/office/drawing/2014/main" val="1341030267"/>
                    </a:ext>
                  </a:extLst>
                </a:gridCol>
                <a:gridCol w="1481437">
                  <a:extLst>
                    <a:ext uri="{9D8B030D-6E8A-4147-A177-3AD203B41FA5}">
                      <a16:colId xmlns:a16="http://schemas.microsoft.com/office/drawing/2014/main" val="4284124136"/>
                    </a:ext>
                  </a:extLst>
                </a:gridCol>
                <a:gridCol w="1575157">
                  <a:extLst>
                    <a:ext uri="{9D8B030D-6E8A-4147-A177-3AD203B41FA5}">
                      <a16:colId xmlns:a16="http://schemas.microsoft.com/office/drawing/2014/main" val="39752644"/>
                    </a:ext>
                  </a:extLst>
                </a:gridCol>
                <a:gridCol w="1023457">
                  <a:extLst>
                    <a:ext uri="{9D8B030D-6E8A-4147-A177-3AD203B41FA5}">
                      <a16:colId xmlns:a16="http://schemas.microsoft.com/office/drawing/2014/main" val="1348704370"/>
                    </a:ext>
                  </a:extLst>
                </a:gridCol>
                <a:gridCol w="1015067">
                  <a:extLst>
                    <a:ext uri="{9D8B030D-6E8A-4147-A177-3AD203B41FA5}">
                      <a16:colId xmlns:a16="http://schemas.microsoft.com/office/drawing/2014/main" val="9078537"/>
                    </a:ext>
                  </a:extLst>
                </a:gridCol>
              </a:tblGrid>
              <a:tr h="548483">
                <a:tc>
                  <a:txBody>
                    <a:bodyPr/>
                    <a:lstStyle/>
                    <a:p>
                      <a:r>
                        <a:rPr lang="fr-CA" dirty="0"/>
                        <a:t>PRIORITÉS</a:t>
                      </a:r>
                    </a:p>
                  </a:txBody>
                  <a:tcPr/>
                </a:tc>
                <a:tc>
                  <a:txBody>
                    <a:bodyPr/>
                    <a:lstStyle/>
                    <a:p>
                      <a:r>
                        <a:rPr lang="fr-CA" dirty="0"/>
                        <a:t>MANDAT</a:t>
                      </a:r>
                    </a:p>
                  </a:txBody>
                  <a:tcPr/>
                </a:tc>
                <a:tc>
                  <a:txBody>
                    <a:bodyPr/>
                    <a:lstStyle/>
                    <a:p>
                      <a:r>
                        <a:rPr lang="fr-CA" dirty="0"/>
                        <a:t>ORGANISMES PORTEURS</a:t>
                      </a:r>
                    </a:p>
                  </a:txBody>
                  <a:tcPr/>
                </a:tc>
                <a:tc>
                  <a:txBody>
                    <a:bodyPr/>
                    <a:lstStyle/>
                    <a:p>
                      <a:r>
                        <a:rPr lang="fr-CA" dirty="0"/>
                        <a:t>OUTILS</a:t>
                      </a:r>
                    </a:p>
                  </a:txBody>
                  <a:tcPr/>
                </a:tc>
                <a:tc>
                  <a:txBody>
                    <a:bodyPr/>
                    <a:lstStyle/>
                    <a:p>
                      <a:r>
                        <a:rPr lang="fr-CA" dirty="0"/>
                        <a:t>SOMMES ENGAGÉES en 2023</a:t>
                      </a:r>
                    </a:p>
                  </a:txBody>
                  <a:tcPr/>
                </a:tc>
                <a:tc>
                  <a:txBody>
                    <a:bodyPr/>
                    <a:lstStyle/>
                    <a:p>
                      <a:r>
                        <a:rPr lang="fr-CA" dirty="0"/>
                        <a:t>SOMMES VERSÉES en 2023</a:t>
                      </a:r>
                    </a:p>
                  </a:txBody>
                  <a:tcPr/>
                </a:tc>
                <a:extLst>
                  <a:ext uri="{0D108BD9-81ED-4DB2-BD59-A6C34878D82A}">
                    <a16:rowId xmlns:a16="http://schemas.microsoft.com/office/drawing/2014/main" val="3131630962"/>
                  </a:ext>
                </a:extLst>
              </a:tr>
              <a:tr h="728708">
                <a:tc>
                  <a:txBody>
                    <a:bodyPr/>
                    <a:lstStyle/>
                    <a:p>
                      <a:pPr algn="l" fontAlgn="ctr"/>
                      <a:r>
                        <a:rPr lang="fr-CA" sz="900" u="none" strike="noStrike" dirty="0">
                          <a:solidFill>
                            <a:schemeClr val="bg1"/>
                          </a:solidFill>
                          <a:effectLst/>
                          <a:latin typeface="+mj-lt"/>
                          <a:cs typeface="Calibri" panose="020F0502020204030204" pitchFamily="34" charset="0"/>
                        </a:rPr>
                        <a:t>Maintenir une concertation régionale </a:t>
                      </a:r>
                      <a:endParaRPr lang="fr-CA" sz="900" b="0" i="0" u="none" strike="noStrike" dirty="0">
                        <a:solidFill>
                          <a:schemeClr val="bg1"/>
                        </a:solidFill>
                        <a:effectLst/>
                        <a:latin typeface="+mj-lt"/>
                        <a:cs typeface="Calibri" panose="020F0502020204030204" pitchFamily="34" charset="0"/>
                      </a:endParaRPr>
                    </a:p>
                  </a:txBody>
                  <a:tcPr marL="85617" marR="9513" marT="9513"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fr-CA" sz="900" u="none" strike="noStrike" dirty="0">
                          <a:solidFill>
                            <a:schemeClr val="bg1"/>
                          </a:solidFill>
                          <a:effectLst/>
                          <a:latin typeface="+mj-lt"/>
                          <a:cs typeface="Calibri" panose="020F0502020204030204" pitchFamily="34" charset="0"/>
                        </a:rPr>
                        <a:t>Contribution de la MRC à la coordination</a:t>
                      </a:r>
                      <a:r>
                        <a:rPr lang="fr-CA" sz="900" u="none" strike="noStrike" baseline="0" dirty="0">
                          <a:solidFill>
                            <a:schemeClr val="bg1"/>
                          </a:solidFill>
                          <a:effectLst/>
                          <a:latin typeface="+mj-lt"/>
                          <a:cs typeface="Calibri" panose="020F0502020204030204" pitchFamily="34" charset="0"/>
                        </a:rPr>
                        <a:t> des travaux de la Table et </a:t>
                      </a:r>
                      <a:r>
                        <a:rPr lang="fr-CA" sz="900" b="0" i="0" u="none" strike="noStrike" kern="1200" baseline="0" dirty="0">
                          <a:solidFill>
                            <a:schemeClr val="bg1"/>
                          </a:solidFill>
                          <a:effectLst/>
                          <a:latin typeface="+mn-lt"/>
                          <a:ea typeface="+mn-ea"/>
                          <a:cs typeface="Calibri" panose="020F0502020204030204" pitchFamily="34" charset="0"/>
                        </a:rPr>
                        <a:t>c</a:t>
                      </a:r>
                      <a:r>
                        <a:rPr lang="fr-CA" sz="900" b="0" i="0" u="none" strike="noStrike" kern="1200" dirty="0">
                          <a:solidFill>
                            <a:schemeClr val="bg1"/>
                          </a:solidFill>
                          <a:effectLst/>
                          <a:latin typeface="+mn-lt"/>
                          <a:ea typeface="+mn-ea"/>
                          <a:cs typeface="Calibri" panose="020F0502020204030204" pitchFamily="34" charset="0"/>
                        </a:rPr>
                        <a:t>ontribution au soutien aux projets régionaux *</a:t>
                      </a:r>
                    </a:p>
                    <a:p>
                      <a:pPr algn="l" fontAlgn="ctr"/>
                      <a:endParaRPr lang="fr-CA" sz="900" b="0" i="0" u="none" strike="noStrike" dirty="0">
                        <a:solidFill>
                          <a:schemeClr val="bg1"/>
                        </a:solidFill>
                        <a:effectLst/>
                        <a:latin typeface="+mj-lt"/>
                        <a:cs typeface="Calibri" panose="020F0502020204030204" pitchFamily="34" charset="0"/>
                      </a:endParaRPr>
                    </a:p>
                  </a:txBody>
                  <a:tcPr marL="85617" marR="9513" marT="9513" marB="0" anchor="ctr"/>
                </a:tc>
                <a:tc>
                  <a:txBody>
                    <a:bodyPr/>
                    <a:lstStyle/>
                    <a:p>
                      <a:pPr algn="ctr" fontAlgn="ctr"/>
                      <a:r>
                        <a:rPr lang="fr-CA" sz="900" u="none" strike="noStrike" dirty="0">
                          <a:solidFill>
                            <a:schemeClr val="bg1"/>
                          </a:solidFill>
                          <a:effectLst/>
                          <a:latin typeface="+mj-lt"/>
                          <a:cs typeface="Calibri" panose="020F0502020204030204" pitchFamily="34" charset="0"/>
                        </a:rPr>
                        <a:t>Table des préfets Lanaudière</a:t>
                      </a:r>
                      <a:endParaRPr lang="fr-CA" sz="900" b="0" i="0" u="none" strike="noStrike" dirty="0">
                        <a:solidFill>
                          <a:schemeClr val="bg1"/>
                        </a:solidFill>
                        <a:effectLst/>
                        <a:latin typeface="+mj-lt"/>
                        <a:cs typeface="Calibri" panose="020F0502020204030204" pitchFamily="34" charset="0"/>
                      </a:endParaRPr>
                    </a:p>
                  </a:txBody>
                  <a:tcPr marL="9513" marR="9513" marT="9513" marB="0" anchor="ctr"/>
                </a:tc>
                <a:tc>
                  <a:txBody>
                    <a:bodyPr/>
                    <a:lstStyle/>
                    <a:p>
                      <a:pPr algn="ctr" fontAlgn="ctr"/>
                      <a:r>
                        <a:rPr lang="fr-CA" sz="900" u="none" strike="noStrike" dirty="0">
                          <a:solidFill>
                            <a:schemeClr val="bg1"/>
                          </a:solidFill>
                          <a:effectLst/>
                          <a:latin typeface="+mj-lt"/>
                          <a:cs typeface="Calibri" panose="020F0502020204030204" pitchFamily="34" charset="0"/>
                        </a:rPr>
                        <a:t>Entente délégation    </a:t>
                      </a:r>
                    </a:p>
                    <a:p>
                      <a:pPr algn="ctr" fontAlgn="ctr"/>
                      <a:r>
                        <a:rPr lang="fr-CA" sz="900" u="none" strike="noStrike" dirty="0">
                          <a:solidFill>
                            <a:schemeClr val="bg1"/>
                          </a:solidFill>
                          <a:effectLst/>
                          <a:latin typeface="+mj-lt"/>
                          <a:cs typeface="Calibri" panose="020F0502020204030204" pitchFamily="34" charset="0"/>
                        </a:rPr>
                        <a:t>2020-2025            </a:t>
                      </a:r>
                    </a:p>
                    <a:p>
                      <a:pPr algn="ctr" fontAlgn="ctr"/>
                      <a:r>
                        <a:rPr lang="fr-CA" sz="900" b="1" u="none" strike="noStrike" dirty="0">
                          <a:solidFill>
                            <a:schemeClr val="bg1"/>
                          </a:solidFill>
                          <a:effectLst/>
                          <a:latin typeface="+mj-lt"/>
                          <a:cs typeface="Calibri" panose="020F0502020204030204" pitchFamily="34" charset="0"/>
                        </a:rPr>
                        <a:t>Année 2023-2024</a:t>
                      </a:r>
                      <a:endParaRPr lang="fr-CA" sz="900" b="1" i="0" u="none" strike="noStrike" dirty="0">
                        <a:solidFill>
                          <a:schemeClr val="bg1"/>
                        </a:solidFill>
                        <a:effectLst/>
                        <a:latin typeface="+mj-lt"/>
                        <a:cs typeface="Calibri" panose="020F0502020204030204" pitchFamily="34" charset="0"/>
                      </a:endParaRPr>
                    </a:p>
                  </a:txBody>
                  <a:tcPr marL="9513" marR="9513" marT="9513" marB="0" anchor="ctr"/>
                </a:tc>
                <a:tc>
                  <a:txBody>
                    <a:bodyPr/>
                    <a:lstStyle/>
                    <a:p>
                      <a:pPr algn="ctr" fontAlgn="ctr"/>
                      <a:r>
                        <a:rPr lang="fr-CA" sz="900" u="none" strike="noStrike" dirty="0">
                          <a:solidFill>
                            <a:schemeClr val="bg1"/>
                          </a:solidFill>
                          <a:effectLst/>
                          <a:latin typeface="+mn-lt"/>
                          <a:cs typeface="Calibri" panose="020F0502020204030204" pitchFamily="34" charset="0"/>
                        </a:rPr>
                        <a:t>72 795 $</a:t>
                      </a:r>
                      <a:endParaRPr lang="fr-CA" sz="900" b="0" i="0" u="none" strike="noStrike" dirty="0">
                        <a:solidFill>
                          <a:schemeClr val="bg1"/>
                        </a:solidFill>
                        <a:effectLst/>
                        <a:latin typeface="+mn-lt"/>
                        <a:cs typeface="Calibri" panose="020F0502020204030204" pitchFamily="34" charset="0"/>
                      </a:endParaRPr>
                    </a:p>
                  </a:txBody>
                  <a:tcPr marL="9513" marR="9513" marT="9513" marB="0" anchor="ctr"/>
                </a:tc>
                <a:tc>
                  <a:txBody>
                    <a:bodyPr/>
                    <a:lstStyle/>
                    <a:p>
                      <a:pPr algn="ctr" fontAlgn="ctr"/>
                      <a:r>
                        <a:rPr lang="fr-CA" sz="900" u="none" strike="noStrike" dirty="0">
                          <a:solidFill>
                            <a:schemeClr val="bg1"/>
                          </a:solidFill>
                          <a:effectLst/>
                          <a:latin typeface="+mn-lt"/>
                          <a:cs typeface="Calibri" panose="020F0502020204030204" pitchFamily="34" charset="0"/>
                        </a:rPr>
                        <a:t>72 795 $</a:t>
                      </a:r>
                      <a:endParaRPr lang="fr-CA" sz="900" b="0" i="0" u="none" strike="noStrike" dirty="0">
                        <a:solidFill>
                          <a:schemeClr val="bg1"/>
                        </a:solidFill>
                        <a:effectLst/>
                        <a:latin typeface="+mn-lt"/>
                        <a:cs typeface="Calibri" panose="020F0502020204030204" pitchFamily="34" charset="0"/>
                      </a:endParaRPr>
                    </a:p>
                  </a:txBody>
                  <a:tcPr marL="9513" marR="9513" marT="9513" marB="0" anchor="ctr"/>
                </a:tc>
                <a:extLst>
                  <a:ext uri="{0D108BD9-81ED-4DB2-BD59-A6C34878D82A}">
                    <a16:rowId xmlns:a16="http://schemas.microsoft.com/office/drawing/2014/main" val="1780028254"/>
                  </a:ext>
                </a:extLst>
              </a:tr>
              <a:tr h="34333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Favoriser le développement d’un milieu de vie  de qualité</a:t>
                      </a:r>
                      <a:endParaRPr lang="fr-CA" sz="900" b="0" i="0" u="none" strike="noStrike" kern="1200" dirty="0">
                        <a:solidFill>
                          <a:schemeClr val="bg1"/>
                        </a:solidFill>
                        <a:effectLst/>
                        <a:latin typeface="+mn-lt"/>
                        <a:ea typeface="+mn-ea"/>
                        <a:cs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fr-CA" sz="900" b="0" i="0" u="none" strike="noStrike" dirty="0">
                        <a:solidFill>
                          <a:schemeClr val="bg1"/>
                        </a:solidFill>
                        <a:effectLst/>
                        <a:latin typeface="+mj-lt"/>
                        <a:cs typeface="Calibri" panose="020F0502020204030204" pitchFamily="34" charset="0"/>
                      </a:endParaRPr>
                    </a:p>
                  </a:txBody>
                  <a:tcPr marL="85617" marR="9513" marT="9513" marB="0" anchor="ctr"/>
                </a:tc>
                <a:tc>
                  <a:txBody>
                    <a:bodyPr/>
                    <a:lstStyle/>
                    <a:p>
                      <a:pPr algn="l" fontAlgn="ctr"/>
                      <a:r>
                        <a:rPr lang="fr-CA" sz="900" b="0" i="0" u="none" strike="noStrike" dirty="0">
                          <a:solidFill>
                            <a:schemeClr val="bg1"/>
                          </a:solidFill>
                          <a:effectLst/>
                          <a:latin typeface="+mj-lt"/>
                          <a:cs typeface="Calibri" panose="020F0502020204030204" pitchFamily="34" charset="0"/>
                        </a:rPr>
                        <a:t>Construction d’une coopérative d’habitation pour personnes âgées - phase 2</a:t>
                      </a:r>
                    </a:p>
                  </a:txBody>
                  <a:tcPr marL="85617" marR="9513" marT="951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900" b="0" i="0" u="none" strike="noStrike" dirty="0">
                          <a:solidFill>
                            <a:schemeClr val="bg1"/>
                          </a:solidFill>
                          <a:effectLst/>
                          <a:latin typeface="+mj-lt"/>
                          <a:cs typeface="Calibri" panose="020F0502020204030204" pitchFamily="34" charset="0"/>
                        </a:rPr>
                        <a:t>Havre du petit village</a:t>
                      </a:r>
                    </a:p>
                  </a:txBody>
                  <a:tcPr marL="9513" marR="9513" marT="9513"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0" dirty="0">
                          <a:latin typeface="+mn-lt"/>
                        </a:rPr>
                        <a:t>Politique de soutien aux projets structurants 2020</a:t>
                      </a:r>
                    </a:p>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1" dirty="0">
                          <a:latin typeface="+mn-lt"/>
                        </a:rPr>
                        <a:t>Versement final</a:t>
                      </a:r>
                    </a:p>
                  </a:txBody>
                  <a:tcPr marL="9513" marR="9513" marT="9513" marB="0" anchor="ctr"/>
                </a:tc>
                <a:tc>
                  <a:txBody>
                    <a:bodyPr/>
                    <a:lstStyle/>
                    <a:p>
                      <a:pPr algn="ctr" fontAlgn="ctr"/>
                      <a:r>
                        <a:rPr lang="fr-CA" sz="900" b="0" i="0" u="none" strike="noStrike" dirty="0">
                          <a:solidFill>
                            <a:schemeClr val="bg1"/>
                          </a:solidFill>
                          <a:effectLst/>
                          <a:latin typeface="+mj-lt"/>
                          <a:cs typeface="Calibri" panose="020F0502020204030204" pitchFamily="34" charset="0"/>
                        </a:rPr>
                        <a:t>14 143 $</a:t>
                      </a:r>
                    </a:p>
                  </a:txBody>
                  <a:tcPr marL="9513" marR="9513" marT="9513"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fr-CA" sz="900" b="0" i="0" u="none" strike="noStrike" kern="1200" dirty="0">
                          <a:solidFill>
                            <a:schemeClr val="bg1"/>
                          </a:solidFill>
                          <a:effectLst/>
                          <a:latin typeface="+mn-lt"/>
                          <a:ea typeface="+mn-ea"/>
                          <a:cs typeface="Calibri" panose="020F0502020204030204" pitchFamily="34" charset="0"/>
                        </a:rPr>
                        <a:t>14 143 $</a:t>
                      </a:r>
                    </a:p>
                    <a:p>
                      <a:pPr algn="ctr" fontAlgn="ctr"/>
                      <a:endParaRPr lang="fr-CA" sz="900" b="0" i="0" u="none" strike="noStrike" kern="1200" dirty="0">
                        <a:solidFill>
                          <a:schemeClr val="bg1"/>
                        </a:solidFill>
                        <a:effectLst/>
                        <a:latin typeface="+mn-lt"/>
                        <a:ea typeface="+mn-ea"/>
                        <a:cs typeface="Calibri" panose="020F0502020204030204" pitchFamily="34" charset="0"/>
                      </a:endParaRPr>
                    </a:p>
                  </a:txBody>
                  <a:tcPr marL="9513" marR="9513" marT="9513" marB="0" anchor="ctr"/>
                </a:tc>
                <a:extLst>
                  <a:ext uri="{0D108BD9-81ED-4DB2-BD59-A6C34878D82A}">
                    <a16:rowId xmlns:a16="http://schemas.microsoft.com/office/drawing/2014/main" val="1796703551"/>
                  </a:ext>
                </a:extLst>
              </a:tr>
              <a:tr h="38481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Favoriser le développement d’un milieu de vie  de qualité</a:t>
                      </a:r>
                      <a:endParaRPr lang="fr-CA" sz="900" b="0" i="0" u="none" strike="noStrike" kern="1200" dirty="0">
                        <a:solidFill>
                          <a:schemeClr val="bg1"/>
                        </a:solidFill>
                        <a:effectLst/>
                        <a:latin typeface="+mn-lt"/>
                        <a:ea typeface="+mn-ea"/>
                        <a:cs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fr-CA" sz="900" b="0" i="0" u="none" strike="noStrike" dirty="0">
                        <a:solidFill>
                          <a:schemeClr val="bg1"/>
                        </a:solidFill>
                        <a:effectLst/>
                        <a:latin typeface="+mj-lt"/>
                        <a:cs typeface="Calibri" panose="020F0502020204030204" pitchFamily="34" charset="0"/>
                      </a:endParaRPr>
                    </a:p>
                  </a:txBody>
                  <a:tcPr marL="85617" marR="9513" marT="9513" marB="0" anchor="ctr"/>
                </a:tc>
                <a:tc>
                  <a:txBody>
                    <a:bodyPr/>
                    <a:lstStyle/>
                    <a:p>
                      <a:pPr algn="l" fontAlgn="ctr"/>
                      <a:r>
                        <a:rPr lang="fr-CA" sz="900" b="0" i="0" u="none" strike="noStrike" dirty="0">
                          <a:solidFill>
                            <a:schemeClr val="bg1"/>
                          </a:solidFill>
                          <a:effectLst/>
                          <a:latin typeface="+mj-lt"/>
                          <a:cs typeface="Calibri" panose="020F0502020204030204" pitchFamily="34" charset="0"/>
                        </a:rPr>
                        <a:t>Carrefour informationnel et social</a:t>
                      </a:r>
                    </a:p>
                  </a:txBody>
                  <a:tcPr marL="85617" marR="9513" marT="95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Centre à Nous</a:t>
                      </a:r>
                      <a:endParaRPr lang="fr-CA" sz="900" b="0" i="0" u="none" strike="noStrike" kern="1200" dirty="0">
                        <a:solidFill>
                          <a:schemeClr val="bg1"/>
                        </a:solidFill>
                        <a:effectLst/>
                        <a:latin typeface="+mn-lt"/>
                        <a:ea typeface="+mn-ea"/>
                        <a:cs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fr-CA" sz="900" b="0" i="0" u="none" strike="noStrike" dirty="0">
                        <a:solidFill>
                          <a:schemeClr val="bg1"/>
                        </a:solidFill>
                        <a:effectLst/>
                        <a:latin typeface="+mj-lt"/>
                        <a:cs typeface="Calibri" panose="020F0502020204030204" pitchFamily="34" charset="0"/>
                      </a:endParaRPr>
                    </a:p>
                  </a:txBody>
                  <a:tcPr marL="9513" marR="9513" marT="9513" marB="0" anchor="ctr"/>
                </a:tc>
                <a:tc>
                  <a:txBody>
                    <a:bodyPr/>
                    <a:lstStyle/>
                    <a:p>
                      <a:pPr algn="ctr" fontAlgn="ctr"/>
                      <a:r>
                        <a:rPr lang="fr-CA" sz="900" b="0" i="0" u="none" strike="noStrike" kern="1200" dirty="0">
                          <a:solidFill>
                            <a:schemeClr val="bg1"/>
                          </a:solidFill>
                          <a:effectLst/>
                          <a:latin typeface="+mn-lt"/>
                          <a:ea typeface="+mn-ea"/>
                          <a:cs typeface="Calibri" panose="020F0502020204030204" pitchFamily="34" charset="0"/>
                        </a:rPr>
                        <a:t>Entente 2022-2026</a:t>
                      </a:r>
                    </a:p>
                    <a:p>
                      <a:pPr algn="ctr" fontAlgn="ctr"/>
                      <a:r>
                        <a:rPr lang="fr-CA" sz="900" b="1" i="0" u="none" strike="noStrike" kern="1200" dirty="0">
                          <a:solidFill>
                            <a:schemeClr val="bg1"/>
                          </a:solidFill>
                          <a:effectLst/>
                          <a:latin typeface="+mn-lt"/>
                          <a:ea typeface="+mn-ea"/>
                          <a:cs typeface="Calibri" panose="020F0502020204030204" pitchFamily="34" charset="0"/>
                        </a:rPr>
                        <a:t>Année 2023</a:t>
                      </a:r>
                    </a:p>
                  </a:txBody>
                  <a:tcPr marL="9513" marR="9513" marT="9513" marB="0" anchor="ctr"/>
                </a:tc>
                <a:tc>
                  <a:txBody>
                    <a:bodyPr/>
                    <a:lstStyle/>
                    <a:p>
                      <a:pPr algn="ctr" fontAlgn="ctr"/>
                      <a:r>
                        <a:rPr lang="fr-CA" sz="900" b="0" i="0" u="none" strike="noStrike" dirty="0">
                          <a:solidFill>
                            <a:schemeClr val="bg1"/>
                          </a:solidFill>
                          <a:effectLst/>
                          <a:latin typeface="+mj-lt"/>
                          <a:cs typeface="Calibri" panose="020F0502020204030204" pitchFamily="34" charset="0"/>
                        </a:rPr>
                        <a:t>18 018 $</a:t>
                      </a:r>
                    </a:p>
                  </a:txBody>
                  <a:tcPr marL="9513" marR="9513" marT="9513"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p>
                      <a:pPr algn="ctr" fontAlgn="ctr"/>
                      <a:r>
                        <a:rPr lang="fr-CA" sz="900" b="0" i="0" u="none" strike="noStrike" kern="1200" dirty="0">
                          <a:solidFill>
                            <a:schemeClr val="bg1"/>
                          </a:solidFill>
                          <a:effectLst/>
                          <a:latin typeface="+mn-lt"/>
                          <a:ea typeface="+mn-ea"/>
                          <a:cs typeface="Calibri" panose="020F0502020204030204" pitchFamily="34" charset="0"/>
                        </a:rPr>
                        <a:t>18 018 $</a:t>
                      </a:r>
                    </a:p>
                    <a:p>
                      <a:pPr algn="ctr" fontAlgn="ctr"/>
                      <a:endParaRPr lang="fr-CA" sz="900" b="0" i="0" u="none" strike="noStrike" kern="1200" dirty="0">
                        <a:solidFill>
                          <a:schemeClr val="bg1"/>
                        </a:solidFill>
                        <a:effectLst/>
                        <a:latin typeface="+mn-lt"/>
                        <a:ea typeface="+mn-ea"/>
                        <a:cs typeface="Calibri" panose="020F0502020204030204" pitchFamily="34" charset="0"/>
                      </a:endParaRPr>
                    </a:p>
                  </a:txBody>
                  <a:tcPr marL="9513" marR="9513" marT="9513" marB="0" anchor="ctr"/>
                </a:tc>
                <a:extLst>
                  <a:ext uri="{0D108BD9-81ED-4DB2-BD59-A6C34878D82A}">
                    <a16:rowId xmlns:a16="http://schemas.microsoft.com/office/drawing/2014/main" val="3628984878"/>
                  </a:ext>
                </a:extLst>
              </a:tr>
              <a:tr h="551528">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Favoriser le développement d’un milieu de vie  de qualité</a:t>
                      </a:r>
                      <a:endParaRPr lang="fr-CA" sz="900" b="0" i="0" u="none" strike="noStrike" kern="1200" dirty="0">
                        <a:solidFill>
                          <a:schemeClr val="bg1"/>
                        </a:solidFill>
                        <a:effectLst/>
                        <a:latin typeface="+mn-lt"/>
                        <a:ea typeface="+mn-ea"/>
                        <a:cs typeface="Calibri" panose="020F050202020403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txBody>
                  <a:tcPr marL="83902" marR="9322" marT="9322" marB="0" anchor="ctr"/>
                </a:tc>
                <a:tc>
                  <a:txBody>
                    <a:bodyPr/>
                    <a:lstStyle/>
                    <a:p>
                      <a:pPr algn="l" fontAlgn="ctr"/>
                      <a:r>
                        <a:rPr lang="fr-CA" sz="900" b="0" i="0" u="none" strike="noStrike" dirty="0">
                          <a:solidFill>
                            <a:schemeClr val="bg1"/>
                          </a:solidFill>
                          <a:effectLst/>
                          <a:latin typeface="+mn-lt"/>
                          <a:cs typeface="Calibri" panose="020F0502020204030204" pitchFamily="34" charset="0"/>
                        </a:rPr>
                        <a:t>Réalisation d’un plan d’action en immigration et au vivre-ensemble</a:t>
                      </a:r>
                    </a:p>
                  </a:txBody>
                  <a:tcPr marL="83902" marR="9322" marT="9322" marB="0" anchor="ctr"/>
                </a:tc>
                <a:tc>
                  <a:txBody>
                    <a:bodyPr/>
                    <a:lstStyle/>
                    <a:p>
                      <a:pPr algn="ctr" fontAlgn="ctr"/>
                      <a:r>
                        <a:rPr lang="fr-CA" sz="900" b="0" i="0" u="none" strike="noStrike" dirty="0">
                          <a:solidFill>
                            <a:schemeClr val="bg1"/>
                          </a:solidFill>
                          <a:effectLst/>
                          <a:latin typeface="+mn-lt"/>
                          <a:cs typeface="Calibri" panose="020F0502020204030204" pitchFamily="34" charset="0"/>
                        </a:rPr>
                        <a:t>MRC de L’Assomption</a:t>
                      </a:r>
                    </a:p>
                  </a:txBody>
                  <a:tcPr marL="9322" marR="9322" marT="9322"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0" dirty="0">
                          <a:latin typeface="+mn-lt"/>
                        </a:rPr>
                        <a:t>Entente sectorielle en immigration 2021-2024</a:t>
                      </a:r>
                    </a:p>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1" dirty="0">
                          <a:latin typeface="+mn-lt"/>
                        </a:rPr>
                        <a:t>Année 2023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dirty="0">
                          <a:solidFill>
                            <a:schemeClr val="bg1"/>
                          </a:solidFill>
                          <a:latin typeface="+mn-lt"/>
                        </a:rPr>
                        <a:t>18 158 $</a:t>
                      </a:r>
                    </a:p>
                  </a:txBody>
                  <a:tcPr anchor="ctr"/>
                </a:tc>
                <a:tc>
                  <a:txBody>
                    <a:bodyPr/>
                    <a:lstStyle/>
                    <a:p>
                      <a:pPr algn="ctr"/>
                      <a:r>
                        <a:rPr lang="fr-CA" sz="900" dirty="0">
                          <a:solidFill>
                            <a:schemeClr val="bg1"/>
                          </a:solidFill>
                          <a:latin typeface="+mn-lt"/>
                        </a:rPr>
                        <a:t>18 158 $</a:t>
                      </a:r>
                    </a:p>
                  </a:txBody>
                  <a:tcPr anchor="ctr"/>
                </a:tc>
                <a:extLst>
                  <a:ext uri="{0D108BD9-81ED-4DB2-BD59-A6C34878D82A}">
                    <a16:rowId xmlns:a16="http://schemas.microsoft.com/office/drawing/2014/main" val="1021931221"/>
                  </a:ext>
                </a:extLst>
              </a:tr>
              <a:tr h="551528">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Favoriser le développement d’un milieu de vie  de qualité</a:t>
                      </a:r>
                      <a:endParaRPr lang="fr-CA" sz="900" b="0" i="0" u="none" strike="noStrike" kern="1200" dirty="0">
                        <a:solidFill>
                          <a:schemeClr val="bg1"/>
                        </a:solidFill>
                        <a:effectLst/>
                        <a:latin typeface="+mn-lt"/>
                        <a:ea typeface="+mn-ea"/>
                        <a:cs typeface="Calibri" panose="020F0502020204030204" pitchFamily="34" charset="0"/>
                      </a:endParaRPr>
                    </a:p>
                  </a:txBody>
                  <a:tcPr marL="83902" marR="9322" marT="9322" marB="0" anchor="ctr"/>
                </a:tc>
                <a:tc>
                  <a:txBody>
                    <a:bodyPr/>
                    <a:lstStyle/>
                    <a:p>
                      <a:pPr algn="l" fontAlgn="ctr"/>
                      <a:r>
                        <a:rPr lang="fr-CA" sz="900" b="0" i="0" u="none" strike="noStrike" dirty="0">
                          <a:solidFill>
                            <a:schemeClr val="bg1"/>
                          </a:solidFill>
                          <a:effectLst/>
                          <a:latin typeface="+mn-lt"/>
                          <a:cs typeface="Calibri" panose="020F0502020204030204" pitchFamily="34" charset="0"/>
                        </a:rPr>
                        <a:t>Projet d’aménagement des ilots de chaleur à l’Ile Lebel</a:t>
                      </a:r>
                    </a:p>
                    <a:p>
                      <a:pPr algn="l" fontAlgn="ctr"/>
                      <a:r>
                        <a:rPr lang="fr-CA" sz="900" b="0" i="0" u="none" strike="noStrike" dirty="0">
                          <a:solidFill>
                            <a:schemeClr val="bg1"/>
                          </a:solidFill>
                          <a:effectLst/>
                          <a:latin typeface="+mn-lt"/>
                          <a:cs typeface="Calibri" panose="020F0502020204030204" pitchFamily="34" charset="0"/>
                        </a:rPr>
                        <a:t>- Mandat octroyé à Nature Action Québec</a:t>
                      </a:r>
                    </a:p>
                  </a:txBody>
                  <a:tcPr marL="83902" marR="9322" marT="9322" marB="0" anchor="ctr"/>
                </a:tc>
                <a:tc>
                  <a:txBody>
                    <a:bodyPr/>
                    <a:lstStyle/>
                    <a:p>
                      <a:pPr algn="ctr" fontAlgn="ctr"/>
                      <a:r>
                        <a:rPr lang="fr-CA" sz="900" b="0" i="0" u="none" strike="noStrike" dirty="0">
                          <a:solidFill>
                            <a:schemeClr val="bg1"/>
                          </a:solidFill>
                          <a:effectLst/>
                          <a:latin typeface="+mn-lt"/>
                          <a:cs typeface="Calibri" panose="020F0502020204030204" pitchFamily="34" charset="0"/>
                        </a:rPr>
                        <a:t>MRC de L’Assomption</a:t>
                      </a:r>
                    </a:p>
                  </a:txBody>
                  <a:tcPr marL="9322" marR="9322" marT="9322"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0" dirty="0">
                          <a:latin typeface="+mn-lt"/>
                        </a:rPr>
                        <a:t>Politique de soutien aux projets structurants 2023</a:t>
                      </a:r>
                    </a:p>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1" dirty="0">
                          <a:latin typeface="+mn-lt"/>
                        </a:rPr>
                        <a:t>Versement final</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dirty="0">
                          <a:solidFill>
                            <a:schemeClr val="bg1"/>
                          </a:solidFill>
                          <a:latin typeface="+mn-lt"/>
                        </a:rPr>
                        <a:t>9 550 $</a:t>
                      </a:r>
                    </a:p>
                  </a:txBody>
                  <a:tcPr anchor="ctr"/>
                </a:tc>
                <a:tc>
                  <a:txBody>
                    <a:bodyPr/>
                    <a:lstStyle/>
                    <a:p>
                      <a:pPr algn="ctr"/>
                      <a:r>
                        <a:rPr lang="fr-CA" sz="900" dirty="0">
                          <a:solidFill>
                            <a:schemeClr val="bg1"/>
                          </a:solidFill>
                          <a:latin typeface="+mn-lt"/>
                        </a:rPr>
                        <a:t>9 550 $</a:t>
                      </a:r>
                    </a:p>
                  </a:txBody>
                  <a:tcPr anchor="ctr"/>
                </a:tc>
                <a:extLst>
                  <a:ext uri="{0D108BD9-81ED-4DB2-BD59-A6C34878D82A}">
                    <a16:rowId xmlns:a16="http://schemas.microsoft.com/office/drawing/2014/main" val="3990359236"/>
                  </a:ext>
                </a:extLst>
              </a:tr>
            </a:tbl>
          </a:graphicData>
        </a:graphic>
      </p:graphicFrame>
      <p:sp>
        <p:nvSpPr>
          <p:cNvPr id="5" name="Rectangle 4">
            <a:extLst>
              <a:ext uri="{FF2B5EF4-FFF2-40B4-BE49-F238E27FC236}">
                <a16:creationId xmlns:a16="http://schemas.microsoft.com/office/drawing/2014/main" id="{F8C8975C-B2D0-4E24-9CAF-40D26FEE986E}"/>
              </a:ext>
            </a:extLst>
          </p:cNvPr>
          <p:cNvSpPr/>
          <p:nvPr>
            <p:custDataLst>
              <p:tags r:id="rId3"/>
            </p:custDataLst>
          </p:nvPr>
        </p:nvSpPr>
        <p:spPr>
          <a:xfrm>
            <a:off x="352338" y="6215655"/>
            <a:ext cx="8103768" cy="369332"/>
          </a:xfrm>
          <a:prstGeom prst="rect">
            <a:avLst/>
          </a:prstGeom>
        </p:spPr>
        <p:txBody>
          <a:bodyPr wrap="square">
            <a:spAutoFit/>
          </a:bodyPr>
          <a:lstStyle/>
          <a:p>
            <a:r>
              <a:rPr lang="fr-CA" i="1"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FF569FF0-8E72-40D5-BD0D-05D45278454C}"/>
              </a:ext>
            </a:extLst>
          </p:cNvPr>
          <p:cNvSpPr/>
          <p:nvPr>
            <p:custDataLst>
              <p:tags r:id="rId4"/>
            </p:custDataLst>
          </p:nvPr>
        </p:nvSpPr>
        <p:spPr>
          <a:xfrm>
            <a:off x="495471" y="5599289"/>
            <a:ext cx="5175487" cy="338554"/>
          </a:xfrm>
          <a:prstGeom prst="rect">
            <a:avLst/>
          </a:prstGeom>
        </p:spPr>
        <p:txBody>
          <a:bodyPr wrap="square">
            <a:spAutoFit/>
          </a:bodyPr>
          <a:lstStyle/>
          <a:p>
            <a:r>
              <a:rPr lang="fr-CA" sz="800" dirty="0">
                <a:solidFill>
                  <a:schemeClr val="bg1"/>
                </a:solidFill>
                <a:cs typeface="Calibri" panose="020F0502020204030204" pitchFamily="34" charset="0"/>
              </a:rPr>
              <a:t>* La liste des projets et ententes sectorielles ayant obtenus du financement de la Table des préfets sera disponible sur demande ou encore directement auprès de la Table des préfets.</a:t>
            </a:r>
          </a:p>
        </p:txBody>
      </p:sp>
    </p:spTree>
    <p:extLst>
      <p:ext uri="{BB962C8B-B14F-4D97-AF65-F5344CB8AC3E}">
        <p14:creationId xmlns:p14="http://schemas.microsoft.com/office/powerpoint/2010/main" val="169382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9EB70-DFD1-4429-A74C-926A32F7E041}"/>
              </a:ext>
            </a:extLst>
          </p:cNvPr>
          <p:cNvSpPr>
            <a:spLocks noGrp="1"/>
          </p:cNvSpPr>
          <p:nvPr>
            <p:ph type="title"/>
            <p:custDataLst>
              <p:tags r:id="rId1"/>
            </p:custDataLst>
          </p:nvPr>
        </p:nvSpPr>
        <p:spPr>
          <a:xfrm>
            <a:off x="436227" y="71511"/>
            <a:ext cx="7886700" cy="1325563"/>
          </a:xfrm>
        </p:spPr>
        <p:txBody>
          <a:bodyPr/>
          <a:lstStyle/>
          <a:p>
            <a:r>
              <a:rPr lang="fr-CA" dirty="0"/>
              <a:t>COMMUNAUTÉ ET MILIEUX DE VIE</a:t>
            </a:r>
          </a:p>
        </p:txBody>
      </p:sp>
      <p:graphicFrame>
        <p:nvGraphicFramePr>
          <p:cNvPr id="4" name="Espace réservé du contenu 3">
            <a:extLst>
              <a:ext uri="{FF2B5EF4-FFF2-40B4-BE49-F238E27FC236}">
                <a16:creationId xmlns:a16="http://schemas.microsoft.com/office/drawing/2014/main" id="{F3CB3431-C4E5-42D0-8D4D-0109F6B54822}"/>
              </a:ext>
            </a:extLst>
          </p:cNvPr>
          <p:cNvGraphicFramePr>
            <a:graphicFrameLocks/>
          </p:cNvGraphicFramePr>
          <p:nvPr>
            <p:custDataLst>
              <p:tags r:id="rId2"/>
            </p:custDataLst>
            <p:extLst>
              <p:ext uri="{D42A27DB-BD31-4B8C-83A1-F6EECF244321}">
                <p14:modId xmlns:p14="http://schemas.microsoft.com/office/powerpoint/2010/main" val="1893020256"/>
              </p:ext>
            </p:extLst>
          </p:nvPr>
        </p:nvGraphicFramePr>
        <p:xfrm>
          <a:off x="436227" y="950719"/>
          <a:ext cx="8271545" cy="3058986"/>
        </p:xfrm>
        <a:graphic>
          <a:graphicData uri="http://schemas.openxmlformats.org/drawingml/2006/table">
            <a:tbl>
              <a:tblPr firstRow="1" bandRow="1">
                <a:tableStyleId>{5C22544A-7EE6-4342-B048-85BDC9FD1C3A}</a:tableStyleId>
              </a:tblPr>
              <a:tblGrid>
                <a:gridCol w="1806311">
                  <a:extLst>
                    <a:ext uri="{9D8B030D-6E8A-4147-A177-3AD203B41FA5}">
                      <a16:colId xmlns:a16="http://schemas.microsoft.com/office/drawing/2014/main" val="1548874704"/>
                    </a:ext>
                  </a:extLst>
                </a:gridCol>
                <a:gridCol w="1370116">
                  <a:extLst>
                    <a:ext uri="{9D8B030D-6E8A-4147-A177-3AD203B41FA5}">
                      <a16:colId xmlns:a16="http://schemas.microsoft.com/office/drawing/2014/main" val="1341030267"/>
                    </a:ext>
                  </a:extLst>
                </a:gridCol>
                <a:gridCol w="1481437">
                  <a:extLst>
                    <a:ext uri="{9D8B030D-6E8A-4147-A177-3AD203B41FA5}">
                      <a16:colId xmlns:a16="http://schemas.microsoft.com/office/drawing/2014/main" val="4284124136"/>
                    </a:ext>
                  </a:extLst>
                </a:gridCol>
                <a:gridCol w="1575157">
                  <a:extLst>
                    <a:ext uri="{9D8B030D-6E8A-4147-A177-3AD203B41FA5}">
                      <a16:colId xmlns:a16="http://schemas.microsoft.com/office/drawing/2014/main" val="39752644"/>
                    </a:ext>
                  </a:extLst>
                </a:gridCol>
                <a:gridCol w="1023457">
                  <a:extLst>
                    <a:ext uri="{9D8B030D-6E8A-4147-A177-3AD203B41FA5}">
                      <a16:colId xmlns:a16="http://schemas.microsoft.com/office/drawing/2014/main" val="1348704370"/>
                    </a:ext>
                  </a:extLst>
                </a:gridCol>
                <a:gridCol w="1015067">
                  <a:extLst>
                    <a:ext uri="{9D8B030D-6E8A-4147-A177-3AD203B41FA5}">
                      <a16:colId xmlns:a16="http://schemas.microsoft.com/office/drawing/2014/main" val="9078537"/>
                    </a:ext>
                  </a:extLst>
                </a:gridCol>
              </a:tblGrid>
              <a:tr h="548483">
                <a:tc>
                  <a:txBody>
                    <a:bodyPr/>
                    <a:lstStyle/>
                    <a:p>
                      <a:r>
                        <a:rPr lang="fr-CA" dirty="0"/>
                        <a:t>PRIORITÉS</a:t>
                      </a:r>
                    </a:p>
                  </a:txBody>
                  <a:tcPr/>
                </a:tc>
                <a:tc>
                  <a:txBody>
                    <a:bodyPr/>
                    <a:lstStyle/>
                    <a:p>
                      <a:r>
                        <a:rPr lang="fr-CA" dirty="0"/>
                        <a:t>MANDAT</a:t>
                      </a:r>
                    </a:p>
                  </a:txBody>
                  <a:tcPr/>
                </a:tc>
                <a:tc>
                  <a:txBody>
                    <a:bodyPr/>
                    <a:lstStyle/>
                    <a:p>
                      <a:r>
                        <a:rPr lang="fr-CA" dirty="0"/>
                        <a:t>ORGANISME PORTEUR</a:t>
                      </a:r>
                    </a:p>
                  </a:txBody>
                  <a:tcPr/>
                </a:tc>
                <a:tc>
                  <a:txBody>
                    <a:bodyPr/>
                    <a:lstStyle/>
                    <a:p>
                      <a:r>
                        <a:rPr lang="fr-CA" dirty="0"/>
                        <a:t>OUTILS</a:t>
                      </a:r>
                    </a:p>
                  </a:txBody>
                  <a:tcPr/>
                </a:tc>
                <a:tc>
                  <a:txBody>
                    <a:bodyPr/>
                    <a:lstStyle/>
                    <a:p>
                      <a:r>
                        <a:rPr lang="fr-CA" dirty="0"/>
                        <a:t>SOMMES ENGAGÉES en 2023</a:t>
                      </a:r>
                    </a:p>
                  </a:txBody>
                  <a:tcPr/>
                </a:tc>
                <a:tc>
                  <a:txBody>
                    <a:bodyPr/>
                    <a:lstStyle/>
                    <a:p>
                      <a:r>
                        <a:rPr lang="fr-CA" dirty="0"/>
                        <a:t>SOMMES VERSÉES en 2023</a:t>
                      </a:r>
                    </a:p>
                  </a:txBody>
                  <a:tcPr/>
                </a:tc>
                <a:extLst>
                  <a:ext uri="{0D108BD9-81ED-4DB2-BD59-A6C34878D82A}">
                    <a16:rowId xmlns:a16="http://schemas.microsoft.com/office/drawing/2014/main" val="3131630962"/>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txBody>
                  <a:tcPr marL="85617" marR="9513" marT="9513" marB="0" anchor="ctr"/>
                </a:tc>
                <a:tc>
                  <a:txBody>
                    <a:bodyPr/>
                    <a:lstStyle/>
                    <a:p>
                      <a:pPr algn="l" fontAlgn="ctr"/>
                      <a:endParaRPr lang="fr-CA" sz="900" b="0" i="0" u="none" strike="noStrike" dirty="0">
                        <a:solidFill>
                          <a:schemeClr val="bg1"/>
                        </a:solidFill>
                        <a:effectLst/>
                        <a:latin typeface="+mj-lt"/>
                        <a:cs typeface="Calibri" panose="020F0502020204030204" pitchFamily="34" charset="0"/>
                      </a:endParaRPr>
                    </a:p>
                  </a:txBody>
                  <a:tcPr marL="85617" marR="9513" marT="9513" marB="0" anchor="ctr"/>
                </a:tc>
                <a:tc>
                  <a:txBody>
                    <a:bodyPr/>
                    <a:lstStyle/>
                    <a:p>
                      <a:pPr algn="ctr" fontAlgn="ctr"/>
                      <a:endParaRPr lang="fr-CA" sz="900" b="0" i="0" u="none" strike="noStrike" dirty="0">
                        <a:solidFill>
                          <a:schemeClr val="bg1"/>
                        </a:solidFill>
                        <a:effectLst/>
                        <a:latin typeface="+mj-lt"/>
                        <a:cs typeface="Calibri" panose="020F0502020204030204" pitchFamily="34" charset="0"/>
                      </a:endParaRPr>
                    </a:p>
                  </a:txBody>
                  <a:tcPr marL="9513" marR="9513" marT="9513" marB="0" anchor="ctr"/>
                </a:tc>
                <a:tc>
                  <a:txBody>
                    <a:bodyPr/>
                    <a:lstStyle/>
                    <a:p>
                      <a:pPr algn="ctr" fontAlgn="ctr"/>
                      <a:endParaRPr lang="fr-CA" sz="900" b="1" i="0" u="none" strike="noStrike" dirty="0">
                        <a:solidFill>
                          <a:schemeClr val="bg1"/>
                        </a:solidFill>
                        <a:effectLst/>
                        <a:latin typeface="+mj-lt"/>
                        <a:cs typeface="Calibri" panose="020F0502020204030204" pitchFamily="34" charset="0"/>
                      </a:endParaRPr>
                    </a:p>
                  </a:txBody>
                  <a:tcPr marL="9513" marR="9513" marT="9513" marB="0" anchor="ctr"/>
                </a:tc>
                <a:tc>
                  <a:txBody>
                    <a:bodyPr/>
                    <a:lstStyle/>
                    <a:p>
                      <a:pPr algn="ctr" fontAlgn="ctr"/>
                      <a:endParaRPr lang="fr-CA" sz="900" b="0" i="0" u="none" strike="noStrike" dirty="0">
                        <a:solidFill>
                          <a:schemeClr val="bg1"/>
                        </a:solidFill>
                        <a:effectLst/>
                        <a:latin typeface="+mn-lt"/>
                        <a:cs typeface="Calibri" panose="020F0502020204030204" pitchFamily="34" charset="0"/>
                      </a:endParaRPr>
                    </a:p>
                  </a:txBody>
                  <a:tcPr marL="9513" marR="9513" marT="9513" marB="0" anchor="ctr"/>
                </a:tc>
                <a:tc>
                  <a:txBody>
                    <a:bodyPr/>
                    <a:lstStyle/>
                    <a:p>
                      <a:pPr algn="ctr" fontAlgn="ctr"/>
                      <a:endParaRPr lang="fr-CA" sz="900" b="0" i="0" u="none" strike="noStrike" dirty="0">
                        <a:solidFill>
                          <a:schemeClr val="bg1"/>
                        </a:solidFill>
                        <a:effectLst/>
                        <a:latin typeface="+mn-lt"/>
                        <a:cs typeface="Calibri" panose="020F0502020204030204" pitchFamily="34" charset="0"/>
                      </a:endParaRPr>
                    </a:p>
                  </a:txBody>
                  <a:tcPr marL="9513" marR="9513" marT="9513" marB="0" anchor="ctr"/>
                </a:tc>
                <a:extLst>
                  <a:ext uri="{0D108BD9-81ED-4DB2-BD59-A6C34878D82A}">
                    <a16:rowId xmlns:a16="http://schemas.microsoft.com/office/drawing/2014/main" val="1780028254"/>
                  </a:ext>
                </a:extLst>
              </a:tr>
              <a:tr h="34333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Favoriser le développement d’un milieu de vie  de qualité</a:t>
                      </a:r>
                      <a:endParaRPr lang="fr-CA" sz="900" b="0" i="0" u="none" strike="noStrike" kern="1200" dirty="0">
                        <a:solidFill>
                          <a:schemeClr val="bg1"/>
                        </a:solidFill>
                        <a:effectLst/>
                        <a:latin typeface="+mn-lt"/>
                        <a:ea typeface="+mn-ea"/>
                        <a:cs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fr-CA" sz="900" b="0" i="0" u="none" strike="noStrike" dirty="0">
                        <a:solidFill>
                          <a:schemeClr val="bg1"/>
                        </a:solidFill>
                        <a:effectLst/>
                        <a:latin typeface="+mj-lt"/>
                        <a:cs typeface="Calibri" panose="020F0502020204030204" pitchFamily="34" charset="0"/>
                      </a:endParaRPr>
                    </a:p>
                  </a:txBody>
                  <a:tcPr marL="85617" marR="9513" marT="9513" marB="0" anchor="ctr"/>
                </a:tc>
                <a:tc>
                  <a:txBody>
                    <a:bodyPr/>
                    <a:lstStyle/>
                    <a:p>
                      <a:pPr algn="l" fontAlgn="ctr"/>
                      <a:r>
                        <a:rPr lang="fr-CA" sz="900" b="0" i="0" u="none" strike="noStrike" dirty="0">
                          <a:solidFill>
                            <a:schemeClr val="bg1"/>
                          </a:solidFill>
                          <a:effectLst/>
                          <a:latin typeface="+mj-lt"/>
                          <a:cs typeface="Calibri" panose="020F0502020204030204" pitchFamily="34" charset="0"/>
                        </a:rPr>
                        <a:t>Agrandissement du Centre à Nous – phase 2</a:t>
                      </a:r>
                    </a:p>
                  </a:txBody>
                  <a:tcPr marL="85617" marR="9513" marT="951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900" b="0" i="0" u="none" strike="noStrike" dirty="0">
                          <a:solidFill>
                            <a:schemeClr val="bg1"/>
                          </a:solidFill>
                          <a:effectLst/>
                          <a:latin typeface="+mj-lt"/>
                          <a:cs typeface="Calibri" panose="020F0502020204030204" pitchFamily="34" charset="0"/>
                        </a:rPr>
                        <a:t>Centre à Nous</a:t>
                      </a:r>
                    </a:p>
                  </a:txBody>
                  <a:tcPr marL="9513" marR="9513" marT="9513"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CA" sz="900" b="0" dirty="0">
                          <a:latin typeface="+mn-lt"/>
                        </a:rPr>
                        <a:t>Politique de soutien aux projets structurants 2022</a:t>
                      </a:r>
                    </a:p>
                    <a:p>
                      <a:pPr marL="0" marR="0" lvl="0" indent="0" algn="ctr" defTabSz="685800" rtl="0" eaLnBrk="1" fontAlgn="ctr" latinLnBrk="0" hangingPunct="1">
                        <a:lnSpc>
                          <a:spcPct val="100000"/>
                        </a:lnSpc>
                        <a:spcBef>
                          <a:spcPts val="0"/>
                        </a:spcBef>
                        <a:spcAft>
                          <a:spcPts val="0"/>
                        </a:spcAft>
                        <a:buClrTx/>
                        <a:buSzTx/>
                        <a:buFontTx/>
                        <a:buNone/>
                        <a:tabLst/>
                        <a:defRPr/>
                      </a:pPr>
                      <a:r>
                        <a:rPr lang="fr-CA" sz="900" b="1" dirty="0">
                          <a:latin typeface="+mn-lt"/>
                        </a:rPr>
                        <a:t>Versement final</a:t>
                      </a:r>
                    </a:p>
                    <a:p>
                      <a:pPr algn="ctr" fontAlgn="ctr"/>
                      <a:endParaRPr lang="fr-CA" sz="900" b="1" i="0" u="none" strike="noStrike" kern="1200" dirty="0">
                        <a:solidFill>
                          <a:schemeClr val="bg1"/>
                        </a:solidFill>
                        <a:effectLst/>
                        <a:latin typeface="+mn-lt"/>
                        <a:ea typeface="+mn-ea"/>
                        <a:cs typeface="Calibri" panose="020F0502020204030204" pitchFamily="34" charset="0"/>
                      </a:endParaRPr>
                    </a:p>
                  </a:txBody>
                  <a:tcPr marL="9513" marR="9513" marT="9513" marB="0" anchor="ctr"/>
                </a:tc>
                <a:tc>
                  <a:txBody>
                    <a:bodyPr/>
                    <a:lstStyle/>
                    <a:p>
                      <a:pPr algn="ctr" fontAlgn="ctr"/>
                      <a:r>
                        <a:rPr lang="fr-CA" sz="900" b="0" i="0" u="none" strike="noStrike" dirty="0">
                          <a:solidFill>
                            <a:schemeClr val="bg1"/>
                          </a:solidFill>
                          <a:effectLst/>
                          <a:latin typeface="+mj-lt"/>
                          <a:cs typeface="Calibri" panose="020F0502020204030204" pitchFamily="34" charset="0"/>
                        </a:rPr>
                        <a:t>11 362,60 $</a:t>
                      </a:r>
                    </a:p>
                  </a:txBody>
                  <a:tcPr marL="9513" marR="9513" marT="9513"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fr-CA" sz="900" b="0" i="0" u="none" strike="noStrike" kern="1200" dirty="0">
                          <a:solidFill>
                            <a:schemeClr val="bg1"/>
                          </a:solidFill>
                          <a:effectLst/>
                          <a:latin typeface="+mn-lt"/>
                          <a:ea typeface="+mn-ea"/>
                          <a:cs typeface="Calibri" panose="020F0502020204030204" pitchFamily="34" charset="0"/>
                        </a:rPr>
                        <a:t>11 362,60 $</a:t>
                      </a:r>
                    </a:p>
                    <a:p>
                      <a:pPr algn="ctr" fontAlgn="ctr"/>
                      <a:endParaRPr lang="fr-CA" sz="900" b="0" i="0" u="none" strike="noStrike" kern="1200" dirty="0">
                        <a:solidFill>
                          <a:schemeClr val="bg1"/>
                        </a:solidFill>
                        <a:effectLst/>
                        <a:latin typeface="+mn-lt"/>
                        <a:ea typeface="+mn-ea"/>
                        <a:cs typeface="Calibri" panose="020F0502020204030204" pitchFamily="34" charset="0"/>
                      </a:endParaRPr>
                    </a:p>
                  </a:txBody>
                  <a:tcPr marL="9513" marR="9513" marT="9513" marB="0" anchor="ctr"/>
                </a:tc>
                <a:extLst>
                  <a:ext uri="{0D108BD9-81ED-4DB2-BD59-A6C34878D82A}">
                    <a16:rowId xmlns:a16="http://schemas.microsoft.com/office/drawing/2014/main" val="1796703551"/>
                  </a:ext>
                </a:extLst>
              </a:tr>
              <a:tr h="38481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Favoriser le développement d’un milieu de vie  de qualité</a:t>
                      </a:r>
                    </a:p>
                    <a:p>
                      <a:pPr marL="0" marR="0" lvl="0" indent="0" algn="l" defTabSz="9144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CA" sz="900" kern="1200" dirty="0">
                          <a:solidFill>
                            <a:schemeClr val="dk1"/>
                          </a:solidFill>
                          <a:effectLst/>
                          <a:latin typeface="+mn-lt"/>
                          <a:ea typeface="Calibri"/>
                          <a:cs typeface="Times New Roman"/>
                        </a:rPr>
                        <a:t>Protéger et mettre en valeur les ressources naturelles de son territoire</a:t>
                      </a:r>
                    </a:p>
                    <a:p>
                      <a:pPr marL="0" marR="0" lvl="0" indent="0" algn="l" defTabSz="9144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fr-CA" sz="900" b="0" i="0" u="none" strike="noStrike" dirty="0">
                        <a:solidFill>
                          <a:schemeClr val="bg1"/>
                        </a:solidFill>
                        <a:effectLst/>
                        <a:latin typeface="+mj-lt"/>
                        <a:cs typeface="Calibri" panose="020F0502020204030204" pitchFamily="34" charset="0"/>
                      </a:endParaRPr>
                    </a:p>
                  </a:txBody>
                  <a:tcPr marL="85617" marR="9513" marT="9513" marB="0" anchor="ctr"/>
                </a:tc>
                <a:tc>
                  <a:txBody>
                    <a:bodyPr/>
                    <a:lstStyle/>
                    <a:p>
                      <a:pPr algn="l" fontAlgn="ctr"/>
                      <a:r>
                        <a:rPr lang="fr-CA" sz="900" b="0" i="0" u="none" strike="noStrike" kern="1200" dirty="0">
                          <a:solidFill>
                            <a:schemeClr val="bg1"/>
                          </a:solidFill>
                          <a:effectLst/>
                          <a:latin typeface="+mn-lt"/>
                          <a:ea typeface="+mn-ea"/>
                          <a:cs typeface="Calibri" panose="020F0502020204030204" pitchFamily="34" charset="0"/>
                        </a:rPr>
                        <a:t>Projet Loisir et sports Lanaudière – acquisition d’équipements sportif</a:t>
                      </a:r>
                    </a:p>
                  </a:txBody>
                  <a:tcPr marL="85617" marR="9513" marT="95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900" u="none" strike="noStrike" kern="1200" dirty="0">
                          <a:solidFill>
                            <a:schemeClr val="bg1"/>
                          </a:solidFill>
                          <a:effectLst/>
                          <a:latin typeface="+mn-lt"/>
                          <a:ea typeface="+mn-ea"/>
                          <a:cs typeface="Calibri" panose="020F0502020204030204" pitchFamily="34" charset="0"/>
                        </a:rPr>
                        <a:t>Récréotourisme Repentigny</a:t>
                      </a:r>
                      <a:endParaRPr lang="fr-CA" sz="900" b="0" i="0" u="none" strike="noStrike" kern="1200" dirty="0">
                        <a:solidFill>
                          <a:schemeClr val="bg1"/>
                        </a:solidFill>
                        <a:effectLst/>
                        <a:latin typeface="+mn-lt"/>
                        <a:ea typeface="+mn-ea"/>
                        <a:cs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fr-CA" sz="900" b="0" i="0" u="none" strike="noStrike" dirty="0">
                        <a:solidFill>
                          <a:schemeClr val="bg1"/>
                        </a:solidFill>
                        <a:effectLst/>
                        <a:latin typeface="+mj-lt"/>
                        <a:cs typeface="Calibri" panose="020F0502020204030204" pitchFamily="34" charset="0"/>
                      </a:endParaRPr>
                    </a:p>
                  </a:txBody>
                  <a:tcPr marL="9513" marR="9513" marT="9513"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r-CA" sz="900" b="0" dirty="0">
                          <a:latin typeface="+mn-lt"/>
                        </a:rPr>
                        <a:t>Politique de soutien aux projets structurants 2022</a:t>
                      </a:r>
                    </a:p>
                  </a:txBody>
                  <a:tcPr marL="9513" marR="9513" marT="9513" marB="0" anchor="ctr"/>
                </a:tc>
                <a:tc>
                  <a:txBody>
                    <a:bodyPr/>
                    <a:lstStyle/>
                    <a:p>
                      <a:pPr algn="ctr" fontAlgn="ctr"/>
                      <a:r>
                        <a:rPr lang="fr-CA" sz="900" b="0" i="0" u="none" strike="noStrike" dirty="0">
                          <a:solidFill>
                            <a:schemeClr val="bg1"/>
                          </a:solidFill>
                          <a:effectLst/>
                          <a:latin typeface="+mj-lt"/>
                          <a:cs typeface="Calibri" panose="020F0502020204030204" pitchFamily="34" charset="0"/>
                        </a:rPr>
                        <a:t>71 328 $</a:t>
                      </a:r>
                    </a:p>
                  </a:txBody>
                  <a:tcPr marL="9513" marR="9513" marT="9513"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p>
                      <a:pPr algn="ctr" fontAlgn="ctr"/>
                      <a:r>
                        <a:rPr lang="fr-CA" sz="900" b="0" i="0" u="none" strike="noStrike" kern="1200" dirty="0">
                          <a:solidFill>
                            <a:schemeClr val="bg1"/>
                          </a:solidFill>
                          <a:effectLst/>
                          <a:latin typeface="+mn-lt"/>
                          <a:ea typeface="+mn-ea"/>
                          <a:cs typeface="Calibri" panose="020F0502020204030204" pitchFamily="34" charset="0"/>
                        </a:rPr>
                        <a:t>71 328 $</a:t>
                      </a:r>
                    </a:p>
                    <a:p>
                      <a:pPr algn="ctr" fontAlgn="ctr"/>
                      <a:endParaRPr lang="fr-CA" sz="900" b="0" i="0" u="none" strike="noStrike" kern="1200" dirty="0">
                        <a:solidFill>
                          <a:schemeClr val="bg1"/>
                        </a:solidFill>
                        <a:effectLst/>
                        <a:latin typeface="+mn-lt"/>
                        <a:ea typeface="+mn-ea"/>
                        <a:cs typeface="Calibri" panose="020F0502020204030204" pitchFamily="34" charset="0"/>
                      </a:endParaRPr>
                    </a:p>
                  </a:txBody>
                  <a:tcPr marL="9513" marR="9513" marT="9513" marB="0" anchor="ctr"/>
                </a:tc>
                <a:extLst>
                  <a:ext uri="{0D108BD9-81ED-4DB2-BD59-A6C34878D82A}">
                    <a16:rowId xmlns:a16="http://schemas.microsoft.com/office/drawing/2014/main" val="3628984878"/>
                  </a:ext>
                </a:extLst>
              </a:tr>
              <a:tr h="538707">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fr-CA" sz="900" b="0" i="0" u="none" strike="noStrike" kern="1200" dirty="0">
                        <a:solidFill>
                          <a:schemeClr val="bg1"/>
                        </a:solidFill>
                        <a:effectLst/>
                        <a:latin typeface="+mn-lt"/>
                        <a:ea typeface="+mn-ea"/>
                        <a:cs typeface="Calibri" panose="020F0502020204030204" pitchFamily="34" charset="0"/>
                      </a:endParaRPr>
                    </a:p>
                  </a:txBody>
                  <a:tcPr marL="83902" marR="9322" marT="9322" marB="0" anchor="ctr"/>
                </a:tc>
                <a:tc>
                  <a:txBody>
                    <a:bodyPr/>
                    <a:lstStyle/>
                    <a:p>
                      <a:pPr algn="l" fontAlgn="ctr"/>
                      <a:endParaRPr lang="fr-CA" sz="900" b="0" i="0" u="none" strike="noStrike" dirty="0">
                        <a:solidFill>
                          <a:schemeClr val="bg1"/>
                        </a:solidFill>
                        <a:effectLst/>
                        <a:latin typeface="+mn-lt"/>
                        <a:cs typeface="Calibri" panose="020F0502020204030204" pitchFamily="34" charset="0"/>
                      </a:endParaRPr>
                    </a:p>
                  </a:txBody>
                  <a:tcPr marL="83902" marR="9322" marT="9322" marB="0" anchor="ctr"/>
                </a:tc>
                <a:tc>
                  <a:txBody>
                    <a:bodyPr/>
                    <a:lstStyle/>
                    <a:p>
                      <a:pPr algn="ctr" fontAlgn="ctr"/>
                      <a:endParaRPr lang="fr-CA" sz="900" b="0" i="0" u="none" strike="noStrike" dirty="0">
                        <a:solidFill>
                          <a:schemeClr val="bg1"/>
                        </a:solidFill>
                        <a:effectLst/>
                        <a:latin typeface="+mn-lt"/>
                        <a:cs typeface="Calibri" panose="020F0502020204030204" pitchFamily="34" charset="0"/>
                      </a:endParaRPr>
                    </a:p>
                  </a:txBody>
                  <a:tcPr marL="9322" marR="9322" marT="9322"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0" dirty="0">
                          <a:latin typeface="+mn-lt"/>
                        </a:rPr>
                        <a:t>Total</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900" b="1" dirty="0">
                          <a:solidFill>
                            <a:schemeClr val="bg1"/>
                          </a:solidFill>
                          <a:latin typeface="+mn-lt"/>
                        </a:rPr>
                        <a:t>215 354,60 $</a:t>
                      </a:r>
                    </a:p>
                  </a:txBody>
                  <a:tcPr anchor="ctr"/>
                </a:tc>
                <a:tc>
                  <a:txBody>
                    <a:bodyPr/>
                    <a:lstStyle/>
                    <a:p>
                      <a:pPr algn="ctr"/>
                      <a:r>
                        <a:rPr lang="fr-CA" sz="900" b="1" dirty="0">
                          <a:solidFill>
                            <a:schemeClr val="bg1"/>
                          </a:solidFill>
                          <a:latin typeface="+mn-lt"/>
                        </a:rPr>
                        <a:t>215 354,60 $</a:t>
                      </a:r>
                    </a:p>
                  </a:txBody>
                  <a:tcPr anchor="ctr"/>
                </a:tc>
                <a:extLst>
                  <a:ext uri="{0D108BD9-81ED-4DB2-BD59-A6C34878D82A}">
                    <a16:rowId xmlns:a16="http://schemas.microsoft.com/office/drawing/2014/main" val="3276915901"/>
                  </a:ext>
                </a:extLst>
              </a:tr>
            </a:tbl>
          </a:graphicData>
        </a:graphic>
      </p:graphicFrame>
      <p:sp>
        <p:nvSpPr>
          <p:cNvPr id="5" name="Rectangle 4">
            <a:extLst>
              <a:ext uri="{FF2B5EF4-FFF2-40B4-BE49-F238E27FC236}">
                <a16:creationId xmlns:a16="http://schemas.microsoft.com/office/drawing/2014/main" id="{F8C8975C-B2D0-4E24-9CAF-40D26FEE986E}"/>
              </a:ext>
            </a:extLst>
          </p:cNvPr>
          <p:cNvSpPr/>
          <p:nvPr>
            <p:custDataLst>
              <p:tags r:id="rId3"/>
            </p:custDataLst>
          </p:nvPr>
        </p:nvSpPr>
        <p:spPr>
          <a:xfrm>
            <a:off x="352338" y="6215655"/>
            <a:ext cx="8103768" cy="369332"/>
          </a:xfrm>
          <a:prstGeom prst="rect">
            <a:avLst/>
          </a:prstGeom>
        </p:spPr>
        <p:txBody>
          <a:bodyPr wrap="square">
            <a:spAutoFit/>
          </a:bodyPr>
          <a:lstStyle/>
          <a:p>
            <a:r>
              <a:rPr lang="fr-CA" i="1"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FF569FF0-8E72-40D5-BD0D-05D45278454C}"/>
              </a:ext>
            </a:extLst>
          </p:cNvPr>
          <p:cNvSpPr/>
          <p:nvPr>
            <p:custDataLst>
              <p:tags r:id="rId4"/>
            </p:custDataLst>
          </p:nvPr>
        </p:nvSpPr>
        <p:spPr>
          <a:xfrm>
            <a:off x="495471" y="5599289"/>
            <a:ext cx="5175487" cy="338554"/>
          </a:xfrm>
          <a:prstGeom prst="rect">
            <a:avLst/>
          </a:prstGeom>
        </p:spPr>
        <p:txBody>
          <a:bodyPr wrap="square">
            <a:spAutoFit/>
          </a:bodyPr>
          <a:lstStyle/>
          <a:p>
            <a:r>
              <a:rPr lang="fr-CA" sz="800" dirty="0">
                <a:solidFill>
                  <a:schemeClr val="bg1"/>
                </a:solidFill>
                <a:cs typeface="Calibri" panose="020F0502020204030204" pitchFamily="34" charset="0"/>
              </a:rPr>
              <a:t>* La liste des projets et ententes sectorielles ayant obtenus du financement de la Table des préfets est disponible sur demande ou encore directement auprès de la Table des préfets.</a:t>
            </a:r>
          </a:p>
        </p:txBody>
      </p:sp>
    </p:spTree>
    <p:extLst>
      <p:ext uri="{BB962C8B-B14F-4D97-AF65-F5344CB8AC3E}">
        <p14:creationId xmlns:p14="http://schemas.microsoft.com/office/powerpoint/2010/main" val="367593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E1325-5670-4CF5-AE12-D998071CC129}"/>
              </a:ext>
            </a:extLst>
          </p:cNvPr>
          <p:cNvSpPr>
            <a:spLocks noGrp="1"/>
          </p:cNvSpPr>
          <p:nvPr>
            <p:ph type="title"/>
            <p:custDataLst>
              <p:tags r:id="rId1"/>
            </p:custDataLst>
          </p:nvPr>
        </p:nvSpPr>
        <p:spPr/>
        <p:txBody>
          <a:bodyPr/>
          <a:lstStyle/>
          <a:p>
            <a:r>
              <a:rPr lang="fr-CA" dirty="0"/>
              <a:t>CULTURE ET ATTRAITS</a:t>
            </a:r>
          </a:p>
        </p:txBody>
      </p:sp>
      <p:graphicFrame>
        <p:nvGraphicFramePr>
          <p:cNvPr id="4" name="Espace réservé du contenu 3">
            <a:extLst>
              <a:ext uri="{FF2B5EF4-FFF2-40B4-BE49-F238E27FC236}">
                <a16:creationId xmlns:a16="http://schemas.microsoft.com/office/drawing/2014/main" id="{B9A7D2E9-C9BA-47FB-BD66-B033C69D89AC}"/>
              </a:ext>
            </a:extLst>
          </p:cNvPr>
          <p:cNvGraphicFramePr>
            <a:graphicFrameLocks/>
          </p:cNvGraphicFramePr>
          <p:nvPr>
            <p:custDataLst>
              <p:tags r:id="rId2"/>
            </p:custDataLst>
            <p:extLst>
              <p:ext uri="{D42A27DB-BD31-4B8C-83A1-F6EECF244321}">
                <p14:modId xmlns:p14="http://schemas.microsoft.com/office/powerpoint/2010/main" val="654171944"/>
              </p:ext>
            </p:extLst>
          </p:nvPr>
        </p:nvGraphicFramePr>
        <p:xfrm>
          <a:off x="628650" y="1353232"/>
          <a:ext cx="7886700" cy="4257639"/>
        </p:xfrm>
        <a:graphic>
          <a:graphicData uri="http://schemas.openxmlformats.org/drawingml/2006/table">
            <a:tbl>
              <a:tblPr firstRow="1" bandRow="1">
                <a:tableStyleId>{5C22544A-7EE6-4342-B048-85BDC9FD1C3A}</a:tableStyleId>
              </a:tblPr>
              <a:tblGrid>
                <a:gridCol w="1722664">
                  <a:extLst>
                    <a:ext uri="{9D8B030D-6E8A-4147-A177-3AD203B41FA5}">
                      <a16:colId xmlns:a16="http://schemas.microsoft.com/office/drawing/2014/main" val="1548874704"/>
                    </a:ext>
                  </a:extLst>
                </a:gridCol>
                <a:gridCol w="1306285">
                  <a:extLst>
                    <a:ext uri="{9D8B030D-6E8A-4147-A177-3AD203B41FA5}">
                      <a16:colId xmlns:a16="http://schemas.microsoft.com/office/drawing/2014/main" val="1341030267"/>
                    </a:ext>
                  </a:extLst>
                </a:gridCol>
                <a:gridCol w="1412420">
                  <a:extLst>
                    <a:ext uri="{9D8B030D-6E8A-4147-A177-3AD203B41FA5}">
                      <a16:colId xmlns:a16="http://schemas.microsoft.com/office/drawing/2014/main" val="4284124136"/>
                    </a:ext>
                  </a:extLst>
                </a:gridCol>
                <a:gridCol w="1428750">
                  <a:extLst>
                    <a:ext uri="{9D8B030D-6E8A-4147-A177-3AD203B41FA5}">
                      <a16:colId xmlns:a16="http://schemas.microsoft.com/office/drawing/2014/main" val="39752644"/>
                    </a:ext>
                  </a:extLst>
                </a:gridCol>
                <a:gridCol w="1044540">
                  <a:extLst>
                    <a:ext uri="{9D8B030D-6E8A-4147-A177-3AD203B41FA5}">
                      <a16:colId xmlns:a16="http://schemas.microsoft.com/office/drawing/2014/main" val="1348704370"/>
                    </a:ext>
                  </a:extLst>
                </a:gridCol>
                <a:gridCol w="972041">
                  <a:extLst>
                    <a:ext uri="{9D8B030D-6E8A-4147-A177-3AD203B41FA5}">
                      <a16:colId xmlns:a16="http://schemas.microsoft.com/office/drawing/2014/main" val="9078537"/>
                    </a:ext>
                  </a:extLst>
                </a:gridCol>
              </a:tblGrid>
              <a:tr h="614294">
                <a:tc>
                  <a:txBody>
                    <a:bodyPr/>
                    <a:lstStyle/>
                    <a:p>
                      <a:r>
                        <a:rPr lang="fr-CA" dirty="0"/>
                        <a:t>PRIORITÉS</a:t>
                      </a:r>
                    </a:p>
                  </a:txBody>
                  <a:tcPr/>
                </a:tc>
                <a:tc>
                  <a:txBody>
                    <a:bodyPr/>
                    <a:lstStyle/>
                    <a:p>
                      <a:r>
                        <a:rPr lang="fr-CA" dirty="0"/>
                        <a:t>MANDAT</a:t>
                      </a:r>
                    </a:p>
                  </a:txBody>
                  <a:tcPr/>
                </a:tc>
                <a:tc>
                  <a:txBody>
                    <a:bodyPr/>
                    <a:lstStyle/>
                    <a:p>
                      <a:r>
                        <a:rPr lang="fr-CA" dirty="0"/>
                        <a:t>ORGANISMES PORTEURS</a:t>
                      </a:r>
                    </a:p>
                  </a:txBody>
                  <a:tcPr/>
                </a:tc>
                <a:tc>
                  <a:txBody>
                    <a:bodyPr/>
                    <a:lstStyle/>
                    <a:p>
                      <a:r>
                        <a:rPr lang="fr-CA" dirty="0"/>
                        <a:t>OUTILS</a:t>
                      </a:r>
                    </a:p>
                  </a:txBody>
                  <a:tcPr/>
                </a:tc>
                <a:tc>
                  <a:txBody>
                    <a:bodyPr/>
                    <a:lstStyle/>
                    <a:p>
                      <a:r>
                        <a:rPr lang="fr-CA" dirty="0"/>
                        <a:t>SOMMES ENGAGÉES en 2023</a:t>
                      </a:r>
                    </a:p>
                  </a:txBody>
                  <a:tcPr/>
                </a:tc>
                <a:tc>
                  <a:txBody>
                    <a:bodyPr/>
                    <a:lstStyle/>
                    <a:p>
                      <a:r>
                        <a:rPr lang="fr-CA" dirty="0"/>
                        <a:t>SOMMES VERSÉES en 2023</a:t>
                      </a:r>
                    </a:p>
                  </a:txBody>
                  <a:tcPr/>
                </a:tc>
                <a:extLst>
                  <a:ext uri="{0D108BD9-81ED-4DB2-BD59-A6C34878D82A}">
                    <a16:rowId xmlns:a16="http://schemas.microsoft.com/office/drawing/2014/main" val="3131630962"/>
                  </a:ext>
                </a:extLst>
              </a:tr>
              <a:tr h="685621">
                <a:tc>
                  <a:txBody>
                    <a:bodyPr/>
                    <a:lstStyle/>
                    <a:p>
                      <a:pPr marL="0" lvl="0" indent="0" algn="just">
                        <a:lnSpc>
                          <a:spcPct val="115000"/>
                        </a:lnSpc>
                        <a:spcAft>
                          <a:spcPts val="0"/>
                        </a:spcAft>
                        <a:buFont typeface="Wingdings"/>
                        <a:buNone/>
                      </a:pPr>
                      <a:r>
                        <a:rPr lang="fr-CA" sz="1100" kern="1200" dirty="0">
                          <a:solidFill>
                            <a:schemeClr val="dk1"/>
                          </a:solidFill>
                          <a:effectLst/>
                          <a:latin typeface="+mn-lt"/>
                          <a:ea typeface="Calibri"/>
                          <a:cs typeface="Times New Roman"/>
                        </a:rPr>
                        <a:t>Soutenir le dynamisme culturel et le développement de nos attraits</a:t>
                      </a:r>
                    </a:p>
                  </a:txBody>
                  <a:tcPr marL="85617" marR="9513" marT="9513" marB="0" anchor="ctr"/>
                </a:tc>
                <a:tc>
                  <a:txBody>
                    <a:bodyPr/>
                    <a:lstStyle/>
                    <a:p>
                      <a:pPr algn="l" fontAlgn="ctr"/>
                      <a:r>
                        <a:rPr lang="fr-CA" sz="1100" b="0" i="0" u="none" strike="noStrike" dirty="0">
                          <a:solidFill>
                            <a:schemeClr val="bg1"/>
                          </a:solidFill>
                          <a:effectLst/>
                          <a:latin typeface="+mn-lt"/>
                          <a:cs typeface="Calibri" panose="020F0502020204030204" pitchFamily="34" charset="0"/>
                        </a:rPr>
                        <a:t>Participation financière à l’Entente de partenariat régionale en transformation numérique et en tourisme</a:t>
                      </a:r>
                    </a:p>
                  </a:txBody>
                  <a:tcPr marL="85617" marR="9513" marT="9513" marB="0" anchor="ctr"/>
                </a:tc>
                <a:tc>
                  <a:txBody>
                    <a:bodyPr/>
                    <a:lstStyle/>
                    <a:p>
                      <a:pPr algn="ctr" fontAlgn="ctr"/>
                      <a:r>
                        <a:rPr lang="fr-CA" sz="1100" b="0" i="0" u="none" strike="noStrike" dirty="0">
                          <a:solidFill>
                            <a:schemeClr val="bg1"/>
                          </a:solidFill>
                          <a:effectLst/>
                          <a:latin typeface="+mn-lt"/>
                          <a:cs typeface="Calibri" panose="020F0502020204030204" pitchFamily="34" charset="0"/>
                        </a:rPr>
                        <a:t>Tourisme Lanaudière</a:t>
                      </a:r>
                    </a:p>
                  </a:txBody>
                  <a:tcPr marL="9513" marR="9513" marT="951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100" u="none" strike="noStrike" dirty="0">
                          <a:solidFill>
                            <a:schemeClr val="bg1"/>
                          </a:solidFill>
                          <a:effectLst/>
                          <a:latin typeface="+mn-lt"/>
                          <a:cs typeface="Calibri" panose="020F0502020204030204" pitchFamily="34" charset="0"/>
                        </a:rPr>
                        <a:t>Entente sectorielle</a:t>
                      </a:r>
                      <a:r>
                        <a:rPr lang="fr-CA" sz="1100" u="none" strike="noStrike" baseline="0" dirty="0">
                          <a:solidFill>
                            <a:schemeClr val="bg1"/>
                          </a:solidFill>
                          <a:effectLst/>
                          <a:latin typeface="+mn-lt"/>
                          <a:cs typeface="Calibri" panose="020F0502020204030204" pitchFamily="34" charset="0"/>
                        </a:rPr>
                        <a:t> </a:t>
                      </a:r>
                      <a:r>
                        <a:rPr lang="fr-CA" sz="1100" u="none" strike="noStrike" dirty="0">
                          <a:solidFill>
                            <a:schemeClr val="bg1"/>
                          </a:solidFill>
                          <a:effectLst/>
                          <a:latin typeface="+mn-lt"/>
                          <a:cs typeface="Calibri" panose="020F0502020204030204" pitchFamily="34" charset="0"/>
                        </a:rPr>
                        <a:t>régionale    2022-2025              </a:t>
                      </a:r>
                      <a:r>
                        <a:rPr lang="fr-CA" sz="1100" b="1" u="none" strike="noStrike" dirty="0">
                          <a:solidFill>
                            <a:schemeClr val="bg1"/>
                          </a:solidFill>
                          <a:effectLst/>
                          <a:latin typeface="+mn-lt"/>
                          <a:cs typeface="Calibri" panose="020F0502020204030204" pitchFamily="34" charset="0"/>
                        </a:rPr>
                        <a:t>ANNÉE 2023-2024</a:t>
                      </a:r>
                      <a:endParaRPr lang="fr-CA" sz="1100" b="1" i="0" u="none" strike="noStrike" dirty="0">
                        <a:solidFill>
                          <a:schemeClr val="bg1"/>
                        </a:solidFill>
                        <a:effectLst/>
                        <a:latin typeface="+mn-lt"/>
                        <a:cs typeface="Calibri" panose="020F0502020204030204" pitchFamily="34" charset="0"/>
                      </a:endParaRPr>
                    </a:p>
                  </a:txBody>
                  <a:tcPr marL="9513" marR="9513" marT="9513" marB="0" anchor="ctr"/>
                </a:tc>
                <a:tc>
                  <a:txBody>
                    <a:bodyPr/>
                    <a:lstStyle/>
                    <a:p>
                      <a:pPr algn="ctr"/>
                      <a:r>
                        <a:rPr lang="fr-CA" sz="1000" dirty="0">
                          <a:latin typeface="+mn-lt"/>
                        </a:rPr>
                        <a:t>50 000 $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1000" dirty="0">
                          <a:latin typeface="+mn-lt"/>
                        </a:rPr>
                        <a:t>50 000 $</a:t>
                      </a:r>
                    </a:p>
                  </a:txBody>
                  <a:tcPr anchor="ctr"/>
                </a:tc>
                <a:extLst>
                  <a:ext uri="{0D108BD9-81ED-4DB2-BD59-A6C34878D82A}">
                    <a16:rowId xmlns:a16="http://schemas.microsoft.com/office/drawing/2014/main" val="1780028254"/>
                  </a:ext>
                </a:extLst>
              </a:tr>
              <a:tr h="930062">
                <a:tc>
                  <a:txBody>
                    <a:bodyPr/>
                    <a:lstStyle/>
                    <a:p>
                      <a:pPr marL="0" lvl="0" indent="0" algn="just">
                        <a:lnSpc>
                          <a:spcPct val="115000"/>
                        </a:lnSpc>
                        <a:spcAft>
                          <a:spcPts val="0"/>
                        </a:spcAft>
                        <a:buFont typeface="Wingdings"/>
                        <a:buNone/>
                      </a:pPr>
                      <a:r>
                        <a:rPr lang="fr-CA" sz="1100" kern="1200" dirty="0">
                          <a:solidFill>
                            <a:schemeClr val="dk1"/>
                          </a:solidFill>
                          <a:effectLst/>
                          <a:latin typeface="+mn-lt"/>
                          <a:ea typeface="Calibri"/>
                          <a:cs typeface="Times New Roman"/>
                        </a:rPr>
                        <a:t>Soutenir le dynamisme culturel et le développement de nos attraits</a:t>
                      </a:r>
                    </a:p>
                  </a:txBody>
                  <a:tcPr marL="85617" marR="9513" marT="9513" marB="0" anchor="ctr"/>
                </a:tc>
                <a:tc>
                  <a:txBody>
                    <a:bodyPr/>
                    <a:lstStyle/>
                    <a:p>
                      <a:pPr algn="l" fontAlgn="ctr"/>
                      <a:r>
                        <a:rPr lang="fr-CA" sz="1100" u="none" strike="noStrike" dirty="0">
                          <a:solidFill>
                            <a:schemeClr val="bg1"/>
                          </a:solidFill>
                          <a:effectLst/>
                          <a:latin typeface="+mn-lt"/>
                          <a:cs typeface="Calibri" panose="020F0502020204030204" pitchFamily="34" charset="0"/>
                        </a:rPr>
                        <a:t>Constitution d'un Fonds pour les artistes et les organismes de création et de diffusion</a:t>
                      </a:r>
                      <a:endParaRPr lang="fr-CA" sz="1100" b="0" i="0" u="none" strike="noStrike" dirty="0">
                        <a:solidFill>
                          <a:schemeClr val="bg1"/>
                        </a:solidFill>
                        <a:effectLst/>
                        <a:latin typeface="+mn-lt"/>
                        <a:cs typeface="Calibri" panose="020F0502020204030204" pitchFamily="34" charset="0"/>
                      </a:endParaRPr>
                    </a:p>
                  </a:txBody>
                  <a:tcPr marL="85617" marR="9513" marT="9513" marB="0" anchor="ctr"/>
                </a:tc>
                <a:tc>
                  <a:txBody>
                    <a:bodyPr/>
                    <a:lstStyle/>
                    <a:p>
                      <a:pPr algn="ctr" fontAlgn="ctr"/>
                      <a:r>
                        <a:rPr lang="fr-CA" sz="1100" u="none" strike="noStrike" dirty="0">
                          <a:solidFill>
                            <a:schemeClr val="bg1"/>
                          </a:solidFill>
                          <a:effectLst/>
                          <a:latin typeface="+mn-lt"/>
                          <a:cs typeface="Calibri" panose="020F0502020204030204" pitchFamily="34" charset="0"/>
                        </a:rPr>
                        <a:t>Conseil des Arts et des Lettres du Québec</a:t>
                      </a:r>
                    </a:p>
                  </a:txBody>
                  <a:tcPr marL="9513" marR="9513" marT="9513" marB="0" anchor="ctr"/>
                </a:tc>
                <a:tc>
                  <a:txBody>
                    <a:bodyPr/>
                    <a:lstStyle/>
                    <a:p>
                      <a:pPr algn="ctr" fontAlgn="ctr"/>
                      <a:r>
                        <a:rPr lang="fr-CA" sz="1100" u="none" strike="noStrike" dirty="0">
                          <a:solidFill>
                            <a:schemeClr val="bg1"/>
                          </a:solidFill>
                          <a:effectLst/>
                          <a:latin typeface="+mn-lt"/>
                          <a:cs typeface="Calibri" panose="020F0502020204030204" pitchFamily="34" charset="0"/>
                        </a:rPr>
                        <a:t>Entente sectorielle</a:t>
                      </a:r>
                      <a:r>
                        <a:rPr lang="fr-CA" sz="1100" u="none" strike="noStrike" baseline="0" dirty="0">
                          <a:solidFill>
                            <a:schemeClr val="bg1"/>
                          </a:solidFill>
                          <a:effectLst/>
                          <a:latin typeface="+mn-lt"/>
                          <a:cs typeface="Calibri" panose="020F0502020204030204" pitchFamily="34" charset="0"/>
                        </a:rPr>
                        <a:t> </a:t>
                      </a:r>
                      <a:r>
                        <a:rPr lang="fr-CA" sz="1100" u="none" strike="noStrike" dirty="0">
                          <a:solidFill>
                            <a:schemeClr val="bg1"/>
                          </a:solidFill>
                          <a:effectLst/>
                          <a:latin typeface="+mn-lt"/>
                          <a:cs typeface="Calibri" panose="020F0502020204030204" pitchFamily="34" charset="0"/>
                        </a:rPr>
                        <a:t>régionale    </a:t>
                      </a:r>
                    </a:p>
                    <a:p>
                      <a:pPr algn="ctr" fontAlgn="ctr"/>
                      <a:r>
                        <a:rPr lang="fr-CA" sz="1100" u="none" strike="noStrike" dirty="0">
                          <a:solidFill>
                            <a:schemeClr val="bg1"/>
                          </a:solidFill>
                          <a:effectLst/>
                          <a:latin typeface="+mn-lt"/>
                          <a:cs typeface="Calibri" panose="020F0502020204030204" pitchFamily="34" charset="0"/>
                        </a:rPr>
                        <a:t>2022-2025</a:t>
                      </a:r>
                    </a:p>
                    <a:p>
                      <a:pPr algn="ctr" fontAlgn="ctr"/>
                      <a:r>
                        <a:rPr lang="fr-CA" sz="1100" b="1" u="none" strike="noStrike" dirty="0">
                          <a:solidFill>
                            <a:schemeClr val="bg1"/>
                          </a:solidFill>
                          <a:effectLst/>
                          <a:latin typeface="+mn-lt"/>
                          <a:cs typeface="Calibri" panose="020F0502020204030204" pitchFamily="34" charset="0"/>
                        </a:rPr>
                        <a:t>ANNÉE 2023-2024</a:t>
                      </a:r>
                      <a:endParaRPr lang="fr-CA" sz="1100" b="1" i="0" u="none" strike="noStrike" dirty="0">
                        <a:solidFill>
                          <a:schemeClr val="bg1"/>
                        </a:solidFill>
                        <a:effectLst/>
                        <a:latin typeface="+mn-lt"/>
                        <a:cs typeface="Calibri" panose="020F0502020204030204" pitchFamily="34" charset="0"/>
                      </a:endParaRPr>
                    </a:p>
                  </a:txBody>
                  <a:tcPr marL="9513" marR="9513" marT="9513" marB="0" anchor="ctr"/>
                </a:tc>
                <a:tc>
                  <a:txBody>
                    <a:bodyPr/>
                    <a:lstStyle/>
                    <a:p>
                      <a:pPr algn="ctr" fontAlgn="ctr"/>
                      <a:r>
                        <a:rPr lang="fr-CA" sz="1000" b="0" i="0" u="none" strike="noStrike" dirty="0">
                          <a:solidFill>
                            <a:schemeClr val="bg1"/>
                          </a:solidFill>
                          <a:effectLst/>
                          <a:latin typeface="+mj-lt"/>
                          <a:cs typeface="Calibri" panose="020F0502020204030204" pitchFamily="34" charset="0"/>
                        </a:rPr>
                        <a:t>20 000 $</a:t>
                      </a:r>
                    </a:p>
                  </a:txBody>
                  <a:tcPr marL="9513" marR="9513" marT="9513" marB="0" anchor="ctr"/>
                </a:tc>
                <a:tc>
                  <a:txBody>
                    <a:bodyPr/>
                    <a:lstStyle/>
                    <a:p>
                      <a:pPr algn="ctr" fontAlgn="ctr"/>
                      <a:r>
                        <a:rPr lang="fr-CA" sz="1000" b="0" i="0" u="none" strike="noStrike" dirty="0">
                          <a:solidFill>
                            <a:schemeClr val="bg1"/>
                          </a:solidFill>
                          <a:effectLst/>
                          <a:latin typeface="+mj-lt"/>
                          <a:cs typeface="Calibri" panose="020F0502020204030204" pitchFamily="34" charset="0"/>
                        </a:rPr>
                        <a:t>20 000 $</a:t>
                      </a:r>
                    </a:p>
                  </a:txBody>
                  <a:tcPr marL="9513" marR="9513" marT="9513" marB="0" anchor="ctr"/>
                </a:tc>
                <a:extLst>
                  <a:ext uri="{0D108BD9-81ED-4DB2-BD59-A6C34878D82A}">
                    <a16:rowId xmlns:a16="http://schemas.microsoft.com/office/drawing/2014/main" val="1796703551"/>
                  </a:ext>
                </a:extLst>
              </a:tr>
              <a:tr h="776504">
                <a:tc>
                  <a:txBody>
                    <a:bodyPr/>
                    <a:lstStyle/>
                    <a:p>
                      <a:pPr marL="0" marR="0" lvl="0" indent="0" algn="just" defTabSz="685800" rtl="0" eaLnBrk="1" fontAlgn="auto" latinLnBrk="0" hangingPunct="1">
                        <a:lnSpc>
                          <a:spcPct val="115000"/>
                        </a:lnSpc>
                        <a:spcBef>
                          <a:spcPts val="0"/>
                        </a:spcBef>
                        <a:spcAft>
                          <a:spcPts val="0"/>
                        </a:spcAft>
                        <a:buClrTx/>
                        <a:buSzTx/>
                        <a:buFont typeface="Wingdings"/>
                        <a:buNone/>
                        <a:tabLst/>
                        <a:defRPr/>
                      </a:pPr>
                      <a:r>
                        <a:rPr lang="fr-CA" sz="1100" kern="1200" dirty="0">
                          <a:solidFill>
                            <a:schemeClr val="dk1"/>
                          </a:solidFill>
                          <a:effectLst/>
                          <a:latin typeface="+mn-lt"/>
                          <a:ea typeface="Calibri"/>
                          <a:cs typeface="Times New Roman"/>
                        </a:rPr>
                        <a:t>Soutenir le dynamisme culturel et le développement de nos attraits</a:t>
                      </a:r>
                    </a:p>
                  </a:txBody>
                  <a:tcPr marL="85617" marR="9513" marT="9513"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bg1"/>
                          </a:solidFill>
                          <a:effectLst/>
                          <a:latin typeface="+mn-lt"/>
                          <a:ea typeface="+mn-ea"/>
                          <a:cs typeface="Calibri" panose="020F0502020204030204" pitchFamily="34" charset="0"/>
                        </a:rPr>
                        <a:t>Accompagnement de la Commission de développement culturel et touristique de la MRC – mandat octroyé à </a:t>
                      </a:r>
                      <a:r>
                        <a:rPr lang="fr-CA" sz="1100" b="0" i="0" u="none" strike="noStrike" dirty="0">
                          <a:solidFill>
                            <a:schemeClr val="bg1"/>
                          </a:solidFill>
                          <a:effectLst/>
                          <a:latin typeface="+mn-lt"/>
                          <a:cs typeface="Calibri" panose="020F0502020204030204" pitchFamily="34" charset="0"/>
                        </a:rPr>
                        <a:t>TIC TAC consultant</a:t>
                      </a:r>
                    </a:p>
                  </a:txBody>
                  <a:tcPr marL="85617" marR="9513" marT="9513" marB="0" anchor="ctr"/>
                </a:tc>
                <a:tc>
                  <a:txBody>
                    <a:bodyPr/>
                    <a:lstStyle/>
                    <a:p>
                      <a:pPr algn="ctr" fontAlgn="ctr"/>
                      <a:r>
                        <a:rPr lang="fr-CA" sz="1100" b="0" i="0" u="none" strike="noStrike" dirty="0">
                          <a:solidFill>
                            <a:schemeClr val="bg1"/>
                          </a:solidFill>
                          <a:effectLst/>
                          <a:latin typeface="+mn-lt"/>
                          <a:cs typeface="Calibri" panose="020F0502020204030204" pitchFamily="34" charset="0"/>
                        </a:rPr>
                        <a:t>MRC de L’Assomption</a:t>
                      </a:r>
                    </a:p>
                  </a:txBody>
                  <a:tcPr marL="9513" marR="9513" marT="95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100" u="none" strike="noStrike" dirty="0">
                          <a:solidFill>
                            <a:schemeClr val="bg1"/>
                          </a:solidFill>
                          <a:effectLst/>
                          <a:latin typeface="+mn-lt"/>
                          <a:cs typeface="Calibri" panose="020F0502020204030204" pitchFamily="34" charset="0"/>
                        </a:rPr>
                        <a:t>Entente de service 2023</a:t>
                      </a:r>
                      <a:endParaRPr lang="fr-CA" sz="1100" b="1" i="0" u="none" strike="noStrike" dirty="0">
                        <a:solidFill>
                          <a:schemeClr val="bg1"/>
                        </a:solidFill>
                        <a:effectLst/>
                        <a:latin typeface="+mn-lt"/>
                        <a:cs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fr-CA" sz="1100" b="1" i="0" u="none" strike="noStrike" dirty="0">
                        <a:solidFill>
                          <a:schemeClr val="bg1"/>
                        </a:solidFill>
                        <a:effectLst/>
                        <a:latin typeface="+mn-lt"/>
                        <a:cs typeface="Calibri" panose="020F0502020204030204" pitchFamily="34" charset="0"/>
                      </a:endParaRPr>
                    </a:p>
                  </a:txBody>
                  <a:tcPr marL="9513" marR="9513" marT="9513" marB="0" anchor="ctr"/>
                </a:tc>
                <a:tc>
                  <a:txBody>
                    <a:bodyPr/>
                    <a:lstStyle/>
                    <a:p>
                      <a:pPr algn="ctr"/>
                      <a:r>
                        <a:rPr lang="fr-CA" sz="1000" dirty="0">
                          <a:latin typeface="+mn-lt"/>
                        </a:rPr>
                        <a:t>236 $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1000" dirty="0">
                          <a:latin typeface="+mn-lt"/>
                        </a:rPr>
                        <a:t>236 $</a:t>
                      </a:r>
                    </a:p>
                  </a:txBody>
                  <a:tcPr anchor="ctr"/>
                </a:tc>
                <a:extLst>
                  <a:ext uri="{0D108BD9-81ED-4DB2-BD59-A6C34878D82A}">
                    <a16:rowId xmlns:a16="http://schemas.microsoft.com/office/drawing/2014/main" val="2072230040"/>
                  </a:ext>
                </a:extLst>
              </a:tr>
            </a:tbl>
          </a:graphicData>
        </a:graphic>
      </p:graphicFrame>
    </p:spTree>
    <p:extLst>
      <p:ext uri="{BB962C8B-B14F-4D97-AF65-F5344CB8AC3E}">
        <p14:creationId xmlns:p14="http://schemas.microsoft.com/office/powerpoint/2010/main" val="35259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E1325-5670-4CF5-AE12-D998071CC129}"/>
              </a:ext>
            </a:extLst>
          </p:cNvPr>
          <p:cNvSpPr>
            <a:spLocks noGrp="1"/>
          </p:cNvSpPr>
          <p:nvPr>
            <p:ph type="title"/>
            <p:custDataLst>
              <p:tags r:id="rId1"/>
            </p:custDataLst>
          </p:nvPr>
        </p:nvSpPr>
        <p:spPr/>
        <p:txBody>
          <a:bodyPr/>
          <a:lstStyle/>
          <a:p>
            <a:r>
              <a:rPr lang="fr-CA" dirty="0"/>
              <a:t>CULTURE ET ATTRAITS</a:t>
            </a:r>
          </a:p>
        </p:txBody>
      </p:sp>
      <p:graphicFrame>
        <p:nvGraphicFramePr>
          <p:cNvPr id="4" name="Espace réservé du contenu 3">
            <a:extLst>
              <a:ext uri="{FF2B5EF4-FFF2-40B4-BE49-F238E27FC236}">
                <a16:creationId xmlns:a16="http://schemas.microsoft.com/office/drawing/2014/main" id="{B9A7D2E9-C9BA-47FB-BD66-B033C69D89AC}"/>
              </a:ext>
            </a:extLst>
          </p:cNvPr>
          <p:cNvGraphicFramePr>
            <a:graphicFrameLocks/>
          </p:cNvGraphicFramePr>
          <p:nvPr>
            <p:custDataLst>
              <p:tags r:id="rId2"/>
            </p:custDataLst>
            <p:extLst>
              <p:ext uri="{D42A27DB-BD31-4B8C-83A1-F6EECF244321}">
                <p14:modId xmlns:p14="http://schemas.microsoft.com/office/powerpoint/2010/main" val="3563996283"/>
              </p:ext>
            </p:extLst>
          </p:nvPr>
        </p:nvGraphicFramePr>
        <p:xfrm>
          <a:off x="628650" y="1353232"/>
          <a:ext cx="7886700" cy="3871887"/>
        </p:xfrm>
        <a:graphic>
          <a:graphicData uri="http://schemas.openxmlformats.org/drawingml/2006/table">
            <a:tbl>
              <a:tblPr firstRow="1" bandRow="1">
                <a:tableStyleId>{5C22544A-7EE6-4342-B048-85BDC9FD1C3A}</a:tableStyleId>
              </a:tblPr>
              <a:tblGrid>
                <a:gridCol w="1722664">
                  <a:extLst>
                    <a:ext uri="{9D8B030D-6E8A-4147-A177-3AD203B41FA5}">
                      <a16:colId xmlns:a16="http://schemas.microsoft.com/office/drawing/2014/main" val="1548874704"/>
                    </a:ext>
                  </a:extLst>
                </a:gridCol>
                <a:gridCol w="1239174">
                  <a:extLst>
                    <a:ext uri="{9D8B030D-6E8A-4147-A177-3AD203B41FA5}">
                      <a16:colId xmlns:a16="http://schemas.microsoft.com/office/drawing/2014/main" val="1341030267"/>
                    </a:ext>
                  </a:extLst>
                </a:gridCol>
                <a:gridCol w="1479531">
                  <a:extLst>
                    <a:ext uri="{9D8B030D-6E8A-4147-A177-3AD203B41FA5}">
                      <a16:colId xmlns:a16="http://schemas.microsoft.com/office/drawing/2014/main" val="4284124136"/>
                    </a:ext>
                  </a:extLst>
                </a:gridCol>
                <a:gridCol w="1428750">
                  <a:extLst>
                    <a:ext uri="{9D8B030D-6E8A-4147-A177-3AD203B41FA5}">
                      <a16:colId xmlns:a16="http://schemas.microsoft.com/office/drawing/2014/main" val="39752644"/>
                    </a:ext>
                  </a:extLst>
                </a:gridCol>
                <a:gridCol w="1044540">
                  <a:extLst>
                    <a:ext uri="{9D8B030D-6E8A-4147-A177-3AD203B41FA5}">
                      <a16:colId xmlns:a16="http://schemas.microsoft.com/office/drawing/2014/main" val="1348704370"/>
                    </a:ext>
                  </a:extLst>
                </a:gridCol>
                <a:gridCol w="972041">
                  <a:extLst>
                    <a:ext uri="{9D8B030D-6E8A-4147-A177-3AD203B41FA5}">
                      <a16:colId xmlns:a16="http://schemas.microsoft.com/office/drawing/2014/main" val="9078537"/>
                    </a:ext>
                  </a:extLst>
                </a:gridCol>
              </a:tblGrid>
              <a:tr h="614294">
                <a:tc>
                  <a:txBody>
                    <a:bodyPr/>
                    <a:lstStyle/>
                    <a:p>
                      <a:r>
                        <a:rPr lang="fr-CA" dirty="0"/>
                        <a:t>PRIORITÉS</a:t>
                      </a:r>
                    </a:p>
                  </a:txBody>
                  <a:tcPr/>
                </a:tc>
                <a:tc>
                  <a:txBody>
                    <a:bodyPr/>
                    <a:lstStyle/>
                    <a:p>
                      <a:r>
                        <a:rPr lang="fr-CA" dirty="0"/>
                        <a:t>MANDAT</a:t>
                      </a:r>
                    </a:p>
                  </a:txBody>
                  <a:tcPr/>
                </a:tc>
                <a:tc>
                  <a:txBody>
                    <a:bodyPr/>
                    <a:lstStyle/>
                    <a:p>
                      <a:r>
                        <a:rPr lang="fr-CA" dirty="0"/>
                        <a:t>ORGANISME PORTEUR</a:t>
                      </a:r>
                    </a:p>
                  </a:txBody>
                  <a:tcPr/>
                </a:tc>
                <a:tc>
                  <a:txBody>
                    <a:bodyPr/>
                    <a:lstStyle/>
                    <a:p>
                      <a:r>
                        <a:rPr lang="fr-CA" dirty="0"/>
                        <a:t>OUTILS</a:t>
                      </a:r>
                    </a:p>
                  </a:txBody>
                  <a:tcPr/>
                </a:tc>
                <a:tc>
                  <a:txBody>
                    <a:bodyPr/>
                    <a:lstStyle/>
                    <a:p>
                      <a:r>
                        <a:rPr lang="fr-CA" dirty="0"/>
                        <a:t>SOMMES ENGAGÉES en 2022</a:t>
                      </a:r>
                    </a:p>
                  </a:txBody>
                  <a:tcPr/>
                </a:tc>
                <a:tc>
                  <a:txBody>
                    <a:bodyPr/>
                    <a:lstStyle/>
                    <a:p>
                      <a:r>
                        <a:rPr lang="fr-CA" dirty="0"/>
                        <a:t>SOMMES VERSÉES en 2022</a:t>
                      </a:r>
                    </a:p>
                  </a:txBody>
                  <a:tcPr/>
                </a:tc>
                <a:extLst>
                  <a:ext uri="{0D108BD9-81ED-4DB2-BD59-A6C34878D82A}">
                    <a16:rowId xmlns:a16="http://schemas.microsoft.com/office/drawing/2014/main" val="3131630962"/>
                  </a:ext>
                </a:extLst>
              </a:tr>
              <a:tr h="776504">
                <a:tc>
                  <a:txBody>
                    <a:bodyPr/>
                    <a:lstStyle/>
                    <a:p>
                      <a:pPr marL="0" marR="0" lvl="0" indent="0" algn="just" defTabSz="685800" rtl="0" eaLnBrk="1" fontAlgn="auto" latinLnBrk="0" hangingPunct="1">
                        <a:lnSpc>
                          <a:spcPct val="115000"/>
                        </a:lnSpc>
                        <a:spcBef>
                          <a:spcPts val="0"/>
                        </a:spcBef>
                        <a:spcAft>
                          <a:spcPts val="0"/>
                        </a:spcAft>
                        <a:buClrTx/>
                        <a:buSzTx/>
                        <a:buFont typeface="Wingdings"/>
                        <a:buNone/>
                        <a:tabLst/>
                        <a:defRPr/>
                      </a:pPr>
                      <a:r>
                        <a:rPr kumimoji="0" lang="fr-CA" sz="1100" b="0" i="0" u="none" strike="noStrike" kern="1200" cap="none" spc="0" normalizeH="0" baseline="0" noProof="0" dirty="0">
                          <a:ln>
                            <a:noFill/>
                          </a:ln>
                          <a:solidFill>
                            <a:prstClr val="black"/>
                          </a:solidFill>
                          <a:effectLst/>
                          <a:uLnTx/>
                          <a:uFillTx/>
                          <a:latin typeface="Asap"/>
                          <a:ea typeface="Calibri"/>
                          <a:cs typeface="Times New Roman"/>
                        </a:rPr>
                        <a:t>Soutenir le dynamisme culturel et le développement de nos attraits</a:t>
                      </a:r>
                    </a:p>
                  </a:txBody>
                  <a:tcPr marL="85617" marR="9513" marT="9513"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prstClr val="black"/>
                          </a:solidFill>
                          <a:effectLst/>
                          <a:uLnTx/>
                          <a:uFillTx/>
                          <a:latin typeface="Asap"/>
                          <a:ea typeface="+mn-ea"/>
                          <a:cs typeface="Calibri" panose="020F0502020204030204" pitchFamily="34" charset="0"/>
                        </a:rPr>
                        <a:t>Mandat de diagnostic du transport actif par Vélo-Québec</a:t>
                      </a:r>
                      <a:endParaRPr kumimoji="0" lang="fr-CA" sz="1100" b="0" i="0" u="none" strike="noStrike" kern="1200" cap="none" spc="0" normalizeH="0" baseline="0" noProof="0" dirty="0">
                        <a:ln>
                          <a:noFill/>
                        </a:ln>
                        <a:solidFill>
                          <a:prstClr val="black"/>
                        </a:solidFill>
                        <a:effectLst/>
                        <a:uLnTx/>
                        <a:uFillTx/>
                        <a:latin typeface="Asap"/>
                        <a:ea typeface="+mn-ea"/>
                        <a:cs typeface="Calibri" panose="020F0502020204030204" pitchFamily="34" charset="0"/>
                      </a:endParaRPr>
                    </a:p>
                  </a:txBody>
                  <a:tcPr marL="85617" marR="9513" marT="9513" marB="0" anchor="ctr"/>
                </a:tc>
                <a:tc>
                  <a:txBody>
                    <a:bodyPr/>
                    <a:lstStyle/>
                    <a:p>
                      <a:pPr algn="ctr" fontAlgn="ctr"/>
                      <a:r>
                        <a:rPr lang="fr-CA" sz="1100" u="none" strike="noStrike" dirty="0">
                          <a:solidFill>
                            <a:schemeClr val="bg1"/>
                          </a:solidFill>
                          <a:effectLst/>
                          <a:latin typeface="+mn-lt"/>
                          <a:cs typeface="Calibri" panose="020F0502020204030204" pitchFamily="34" charset="0"/>
                        </a:rPr>
                        <a:t>Ville de L’Assomption</a:t>
                      </a:r>
                    </a:p>
                  </a:txBody>
                  <a:tcPr marL="9513" marR="9513" marT="95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sap"/>
                          <a:ea typeface="+mn-ea"/>
                          <a:cs typeface="Calibri" panose="020F0502020204030204" pitchFamily="34" charset="0"/>
                        </a:rPr>
                        <a:t>Politique  de soutien projets structurants 2022</a:t>
                      </a:r>
                      <a:endParaRPr kumimoji="0" lang="fr-CA" sz="1100" b="1" i="0" u="none" strike="noStrike" kern="1200" cap="none" spc="0" normalizeH="0" baseline="0" noProof="0" dirty="0">
                        <a:ln>
                          <a:noFill/>
                        </a:ln>
                        <a:solidFill>
                          <a:prstClr val="black"/>
                        </a:solidFill>
                        <a:effectLst/>
                        <a:uLnTx/>
                        <a:uFillTx/>
                        <a:latin typeface="Asap"/>
                        <a:ea typeface="+mn-ea"/>
                        <a:cs typeface="Calibri" panose="020F0502020204030204" pitchFamily="34" charset="0"/>
                      </a:endParaRPr>
                    </a:p>
                  </a:txBody>
                  <a:tcPr marL="9513" marR="9513" marT="9513" marB="0" anchor="ctr"/>
                </a:tc>
                <a:tc>
                  <a:txBody>
                    <a:bodyPr/>
                    <a:lstStyle/>
                    <a:p>
                      <a:pPr algn="ctr" fontAlgn="ctr"/>
                      <a:r>
                        <a:rPr lang="fr-CA" sz="1000" b="0" i="0" u="none" strike="noStrike" dirty="0">
                          <a:solidFill>
                            <a:schemeClr val="bg1"/>
                          </a:solidFill>
                          <a:effectLst/>
                          <a:latin typeface="+mj-lt"/>
                          <a:cs typeface="Calibri" panose="020F0502020204030204" pitchFamily="34" charset="0"/>
                        </a:rPr>
                        <a:t>22 520 $</a:t>
                      </a:r>
                    </a:p>
                  </a:txBody>
                  <a:tcPr marL="9513" marR="9513" marT="9513" marB="0" anchor="ctr"/>
                </a:tc>
                <a:tc>
                  <a:txBody>
                    <a:bodyPr/>
                    <a:lstStyle/>
                    <a:p>
                      <a:pPr algn="ctr" fontAlgn="ctr"/>
                      <a:r>
                        <a:rPr lang="fr-CA" sz="1000" b="0" i="0" u="none" strike="noStrike" kern="1200" dirty="0">
                          <a:solidFill>
                            <a:schemeClr val="bg1"/>
                          </a:solidFill>
                          <a:effectLst/>
                          <a:latin typeface="+mn-lt"/>
                          <a:ea typeface="+mn-ea"/>
                          <a:cs typeface="Calibri" panose="020F0502020204030204" pitchFamily="34" charset="0"/>
                        </a:rPr>
                        <a:t>22 520 $</a:t>
                      </a:r>
                    </a:p>
                  </a:txBody>
                  <a:tcPr marL="9513" marR="9513" marT="9513" marB="0" anchor="ctr"/>
                </a:tc>
                <a:extLst>
                  <a:ext uri="{0D108BD9-81ED-4DB2-BD59-A6C34878D82A}">
                    <a16:rowId xmlns:a16="http://schemas.microsoft.com/office/drawing/2014/main" val="2072230040"/>
                  </a:ext>
                </a:extLst>
              </a:tr>
              <a:tr h="507677">
                <a:tc>
                  <a:txBody>
                    <a:bodyPr/>
                    <a:lstStyle/>
                    <a:p>
                      <a:pPr marL="0" marR="0" lvl="0" indent="0" algn="just" defTabSz="685800" rtl="0" eaLnBrk="1" fontAlgn="auto" latinLnBrk="0" hangingPunct="1">
                        <a:lnSpc>
                          <a:spcPct val="115000"/>
                        </a:lnSpc>
                        <a:spcBef>
                          <a:spcPts val="0"/>
                        </a:spcBef>
                        <a:spcAft>
                          <a:spcPts val="0"/>
                        </a:spcAft>
                        <a:buClrTx/>
                        <a:buSzTx/>
                        <a:buFont typeface="Wingdings"/>
                        <a:buNone/>
                        <a:tabLst/>
                        <a:defRPr/>
                      </a:pPr>
                      <a:r>
                        <a:rPr kumimoji="0" lang="fr-CA" sz="1100" b="0" i="0" u="none" strike="noStrike" kern="1200" cap="none" spc="0" normalizeH="0" baseline="0" noProof="0" dirty="0">
                          <a:ln>
                            <a:noFill/>
                          </a:ln>
                          <a:solidFill>
                            <a:prstClr val="black"/>
                          </a:solidFill>
                          <a:effectLst/>
                          <a:uLnTx/>
                          <a:uFillTx/>
                          <a:latin typeface="+mn-lt"/>
                          <a:ea typeface="Calibri"/>
                          <a:cs typeface="Times New Roman"/>
                        </a:rPr>
                        <a:t>Soutenir le dynamisme culturel et le développement de nos attraits</a:t>
                      </a:r>
                    </a:p>
                    <a:p>
                      <a:pPr marL="0" lvl="0" indent="0" algn="just">
                        <a:lnSpc>
                          <a:spcPct val="115000"/>
                        </a:lnSpc>
                        <a:spcAft>
                          <a:spcPts val="0"/>
                        </a:spcAft>
                        <a:buFont typeface="Wingdings"/>
                        <a:buNone/>
                      </a:pPr>
                      <a:endParaRPr lang="fr-CA" sz="1100" kern="1200" dirty="0">
                        <a:solidFill>
                          <a:schemeClr val="dk1"/>
                        </a:solidFill>
                        <a:effectLst/>
                        <a:latin typeface="+mn-lt"/>
                        <a:ea typeface="Calibri"/>
                        <a:cs typeface="Times New Roman"/>
                      </a:endParaRPr>
                    </a:p>
                  </a:txBody>
                  <a:tcPr marL="85617" marR="9513" marT="951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CA" sz="1100" b="0" i="0" u="none" strike="noStrike" dirty="0">
                          <a:solidFill>
                            <a:schemeClr val="bg1"/>
                          </a:solidFill>
                          <a:effectLst/>
                          <a:latin typeface="+mn-lt"/>
                          <a:cs typeface="Calibri" panose="020F0502020204030204" pitchFamily="34" charset="0"/>
                        </a:rPr>
                        <a:t>Bourse pour les lauréats dans les catégories Organismes culturel/entreprise culturelle</a:t>
                      </a:r>
                    </a:p>
                  </a:txBody>
                  <a:tcPr marL="85617" marR="9513" marT="951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100" b="0" i="0" u="none" strike="noStrike" dirty="0">
                          <a:solidFill>
                            <a:schemeClr val="bg1"/>
                          </a:solidFill>
                          <a:effectLst/>
                          <a:latin typeface="+mn-lt"/>
                          <a:cs typeface="Calibri" panose="020F0502020204030204" pitchFamily="34" charset="0"/>
                        </a:rPr>
                        <a:t>Chambre de commerce de la MRC de L’Assomption</a:t>
                      </a:r>
                    </a:p>
                  </a:txBody>
                  <a:tcPr marL="9513" marR="9513" marT="951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100" b="1" i="0" u="none" strike="noStrike" dirty="0">
                          <a:solidFill>
                            <a:schemeClr val="bg1"/>
                          </a:solidFill>
                          <a:effectLst/>
                          <a:latin typeface="+mn-lt"/>
                          <a:cs typeface="Calibri" panose="020F0502020204030204" pitchFamily="34" charset="0"/>
                        </a:rPr>
                        <a:t>Entente de service 2023</a:t>
                      </a:r>
                    </a:p>
                  </a:txBody>
                  <a:tcPr marL="9513" marR="9513" marT="9513" marB="0" anchor="ctr"/>
                </a:tc>
                <a:tc>
                  <a:txBody>
                    <a:bodyPr/>
                    <a:lstStyle/>
                    <a:p>
                      <a:pPr algn="ctr"/>
                      <a:r>
                        <a:rPr lang="fr-CA" sz="1000" dirty="0">
                          <a:latin typeface="+mn-lt"/>
                        </a:rPr>
                        <a:t>5 000 $</a:t>
                      </a:r>
                    </a:p>
                  </a:txBody>
                  <a:tcPr anchor="ctr"/>
                </a:tc>
                <a:tc>
                  <a:txBody>
                    <a:bodyPr/>
                    <a:lstStyle/>
                    <a:p>
                      <a:pPr algn="ctr"/>
                      <a:r>
                        <a:rPr lang="fr-CA" sz="1000" dirty="0">
                          <a:latin typeface="+mn-lt"/>
                        </a:rPr>
                        <a:t>5 000 $</a:t>
                      </a:r>
                    </a:p>
                  </a:txBody>
                  <a:tcPr anchor="ctr"/>
                </a:tc>
                <a:extLst>
                  <a:ext uri="{0D108BD9-81ED-4DB2-BD59-A6C34878D82A}">
                    <a16:rowId xmlns:a16="http://schemas.microsoft.com/office/drawing/2014/main" val="3990359236"/>
                  </a:ext>
                </a:extLst>
              </a:tr>
              <a:tr h="507677">
                <a:tc>
                  <a:txBody>
                    <a:bodyPr/>
                    <a:lstStyle/>
                    <a:p>
                      <a:pPr marL="0" marR="0" lvl="0" indent="0" algn="just" defTabSz="685800" rtl="0" eaLnBrk="1" fontAlgn="auto" latinLnBrk="0" hangingPunct="1">
                        <a:lnSpc>
                          <a:spcPct val="115000"/>
                        </a:lnSpc>
                        <a:spcBef>
                          <a:spcPts val="0"/>
                        </a:spcBef>
                        <a:spcAft>
                          <a:spcPts val="0"/>
                        </a:spcAft>
                        <a:buClrTx/>
                        <a:buSzTx/>
                        <a:buFont typeface="Wingdings"/>
                        <a:buNone/>
                        <a:tabLst/>
                        <a:defRPr/>
                      </a:pPr>
                      <a:r>
                        <a:rPr lang="fr-CA" sz="1100" kern="1200" dirty="0">
                          <a:solidFill>
                            <a:schemeClr val="dk1"/>
                          </a:solidFill>
                          <a:effectLst/>
                          <a:latin typeface="+mn-lt"/>
                          <a:ea typeface="Calibri"/>
                          <a:cs typeface="Times New Roman"/>
                        </a:rPr>
                        <a:t>Soutenir le dynamisme culturel et le développement de nos attraits</a:t>
                      </a:r>
                    </a:p>
                  </a:txBody>
                  <a:tcPr marL="85617" marR="9513" marT="951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CA" sz="1100" b="0" i="0" u="none" strike="noStrike" dirty="0">
                          <a:solidFill>
                            <a:schemeClr val="bg1"/>
                          </a:solidFill>
                          <a:effectLst/>
                          <a:latin typeface="+mn-lt"/>
                          <a:cs typeface="Calibri" panose="020F0502020204030204" pitchFamily="34" charset="0"/>
                        </a:rPr>
                        <a:t>Étude de sur le potentiel touristique de notre territoire – mandat octroyé à </a:t>
                      </a:r>
                      <a:r>
                        <a:rPr lang="fr-CA" sz="1100" b="0" i="0" u="none" strike="noStrike" dirty="0" err="1">
                          <a:solidFill>
                            <a:schemeClr val="bg1"/>
                          </a:solidFill>
                          <a:effectLst/>
                          <a:latin typeface="+mn-lt"/>
                          <a:cs typeface="Calibri" panose="020F0502020204030204" pitchFamily="34" charset="0"/>
                        </a:rPr>
                        <a:t>Touriscope</a:t>
                      </a:r>
                      <a:r>
                        <a:rPr lang="fr-CA" sz="1100" b="0" i="0" u="none" strike="noStrike" dirty="0">
                          <a:solidFill>
                            <a:schemeClr val="bg1"/>
                          </a:solidFill>
                          <a:effectLst/>
                          <a:latin typeface="+mn-lt"/>
                          <a:cs typeface="Calibri" panose="020F0502020204030204" pitchFamily="34" charset="0"/>
                        </a:rPr>
                        <a:t> </a:t>
                      </a:r>
                    </a:p>
                  </a:txBody>
                  <a:tcPr marL="85617" marR="9513" marT="951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100" b="0" i="0" u="none" strike="noStrike" dirty="0">
                          <a:solidFill>
                            <a:schemeClr val="bg1"/>
                          </a:solidFill>
                          <a:effectLst/>
                          <a:latin typeface="+mn-lt"/>
                          <a:cs typeface="Calibri" panose="020F0502020204030204" pitchFamily="34" charset="0"/>
                        </a:rPr>
                        <a:t>MRC de L’Assomption</a:t>
                      </a:r>
                    </a:p>
                  </a:txBody>
                  <a:tcPr marL="9513" marR="9513" marT="95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100" u="none" strike="noStrike" dirty="0">
                          <a:solidFill>
                            <a:schemeClr val="bg1"/>
                          </a:solidFill>
                          <a:effectLst/>
                          <a:latin typeface="+mn-lt"/>
                          <a:cs typeface="Calibri" panose="020F0502020204030204" pitchFamily="34" charset="0"/>
                        </a:rPr>
                        <a:t>Entente de service 2023</a:t>
                      </a:r>
                      <a:endParaRPr lang="fr-CA" sz="1100" b="1" i="0" u="none" strike="noStrike" dirty="0">
                        <a:solidFill>
                          <a:schemeClr val="bg1"/>
                        </a:solidFill>
                        <a:effectLst/>
                        <a:latin typeface="+mn-lt"/>
                        <a:cs typeface="Calibri" panose="020F0502020204030204" pitchFamily="34" charset="0"/>
                      </a:endParaRPr>
                    </a:p>
                  </a:txBody>
                  <a:tcPr marL="9513" marR="9513" marT="9513" marB="0" anchor="ctr"/>
                </a:tc>
                <a:tc>
                  <a:txBody>
                    <a:bodyPr/>
                    <a:lstStyle/>
                    <a:p>
                      <a:pPr algn="ctr"/>
                      <a:r>
                        <a:rPr lang="fr-CA" sz="1000" dirty="0">
                          <a:latin typeface="+mn-lt"/>
                        </a:rPr>
                        <a:t>28 231 $</a:t>
                      </a:r>
                    </a:p>
                  </a:txBody>
                  <a:tcPr anchor="ctr"/>
                </a:tc>
                <a:tc>
                  <a:txBody>
                    <a:bodyPr/>
                    <a:lstStyle/>
                    <a:p>
                      <a:pPr algn="ctr"/>
                      <a:r>
                        <a:rPr lang="fr-CA" sz="1000" dirty="0">
                          <a:latin typeface="+mn-lt"/>
                        </a:rPr>
                        <a:t>28 231 $</a:t>
                      </a:r>
                    </a:p>
                  </a:txBody>
                  <a:tcPr anchor="ctr"/>
                </a:tc>
                <a:extLst>
                  <a:ext uri="{0D108BD9-81ED-4DB2-BD59-A6C34878D82A}">
                    <a16:rowId xmlns:a16="http://schemas.microsoft.com/office/drawing/2014/main" val="218227619"/>
                  </a:ext>
                </a:extLst>
              </a:tr>
              <a:tr h="3560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fr-CA" sz="1100" b="0" i="0" u="none" strike="noStrike" dirty="0">
                        <a:solidFill>
                          <a:schemeClr val="bg1"/>
                        </a:solidFill>
                        <a:effectLst/>
                        <a:latin typeface="+mn-lt"/>
                        <a:cs typeface="Calibri" panose="020F0502020204030204" pitchFamily="34" charset="0"/>
                      </a:endParaRPr>
                    </a:p>
                  </a:txBody>
                  <a:tcPr marL="85617" marR="9513" marT="9513" marB="0" anchor="ctr"/>
                </a:tc>
                <a:tc>
                  <a:txBody>
                    <a:bodyPr/>
                    <a:lstStyle/>
                    <a:p>
                      <a:pPr algn="l" fontAlgn="ctr"/>
                      <a:endParaRPr lang="fr-CA" sz="1100" b="0" i="0" u="none" strike="noStrike" dirty="0">
                        <a:solidFill>
                          <a:schemeClr val="bg1"/>
                        </a:solidFill>
                        <a:effectLst/>
                        <a:latin typeface="+mn-lt"/>
                        <a:cs typeface="Calibri" panose="020F0502020204030204" pitchFamily="34" charset="0"/>
                      </a:endParaRPr>
                    </a:p>
                  </a:txBody>
                  <a:tcPr marL="85617" marR="9513" marT="9513" marB="0" anchor="ctr"/>
                </a:tc>
                <a:tc>
                  <a:txBody>
                    <a:bodyPr/>
                    <a:lstStyle/>
                    <a:p>
                      <a:pPr algn="ctr" fontAlgn="ctr"/>
                      <a:endParaRPr lang="fr-CA" sz="1100" b="0" i="0" u="none" strike="noStrike" dirty="0">
                        <a:solidFill>
                          <a:schemeClr val="bg1"/>
                        </a:solidFill>
                        <a:effectLst/>
                        <a:latin typeface="+mn-lt"/>
                        <a:cs typeface="Calibri" panose="020F0502020204030204" pitchFamily="34" charset="0"/>
                      </a:endParaRPr>
                    </a:p>
                  </a:txBody>
                  <a:tcPr marL="9513" marR="9513" marT="9513" marB="0" anchor="ctr"/>
                </a:tc>
                <a:tc>
                  <a:txBody>
                    <a:bodyPr/>
                    <a:lstStyle/>
                    <a:p>
                      <a:pPr algn="ctr" fontAlgn="ctr"/>
                      <a:r>
                        <a:rPr lang="fr-CA" sz="1100" b="1" i="0" u="none" strike="noStrike" dirty="0">
                          <a:solidFill>
                            <a:schemeClr val="bg1"/>
                          </a:solidFill>
                          <a:effectLst/>
                          <a:latin typeface="+mn-lt"/>
                          <a:cs typeface="Calibri" panose="020F0502020204030204" pitchFamily="34" charset="0"/>
                        </a:rPr>
                        <a:t>Total</a:t>
                      </a:r>
                    </a:p>
                  </a:txBody>
                  <a:tcPr marL="9513" marR="9513" marT="9513" marB="0" anchor="ctr"/>
                </a:tc>
                <a:tc>
                  <a:txBody>
                    <a:bodyPr/>
                    <a:lstStyle/>
                    <a:p>
                      <a:pPr algn="ctr"/>
                      <a:r>
                        <a:rPr lang="fr-CA" sz="1000" b="1" dirty="0">
                          <a:latin typeface="+mn-lt"/>
                        </a:rPr>
                        <a:t>125 987 $</a:t>
                      </a:r>
                    </a:p>
                  </a:txBody>
                  <a:tcPr anchor="ctr"/>
                </a:tc>
                <a:tc>
                  <a:txBody>
                    <a:bodyPr/>
                    <a:lstStyle/>
                    <a:p>
                      <a:pPr algn="ctr"/>
                      <a:r>
                        <a:rPr lang="fr-CA" sz="1000" b="1" dirty="0">
                          <a:latin typeface="+mn-lt"/>
                        </a:rPr>
                        <a:t>125 987 $</a:t>
                      </a:r>
                    </a:p>
                  </a:txBody>
                  <a:tcPr anchor="ctr"/>
                </a:tc>
                <a:extLst>
                  <a:ext uri="{0D108BD9-81ED-4DB2-BD59-A6C34878D82A}">
                    <a16:rowId xmlns:a16="http://schemas.microsoft.com/office/drawing/2014/main" val="3895411457"/>
                  </a:ext>
                </a:extLst>
              </a:tr>
            </a:tbl>
          </a:graphicData>
        </a:graphic>
      </p:graphicFrame>
    </p:spTree>
    <p:extLst>
      <p:ext uri="{BB962C8B-B14F-4D97-AF65-F5344CB8AC3E}">
        <p14:creationId xmlns:p14="http://schemas.microsoft.com/office/powerpoint/2010/main" val="458259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1">
  <a:themeElements>
    <a:clrScheme name="ASAP">
      <a:dk1>
        <a:sysClr val="windowText" lastClr="000000"/>
      </a:dk1>
      <a:lt1>
        <a:sysClr val="window" lastClr="FFFFFF"/>
      </a:lt1>
      <a:dk2>
        <a:srgbClr val="44546A"/>
      </a:dk2>
      <a:lt2>
        <a:srgbClr val="E7E6E6"/>
      </a:lt2>
      <a:accent1>
        <a:srgbClr val="005BBB"/>
      </a:accent1>
      <a:accent2>
        <a:srgbClr val="00A1DE"/>
      </a:accent2>
      <a:accent3>
        <a:srgbClr val="00C78B"/>
      </a:accent3>
      <a:accent4>
        <a:srgbClr val="44546A"/>
      </a:accent4>
      <a:accent5>
        <a:srgbClr val="5B9BD5"/>
      </a:accent5>
      <a:accent6>
        <a:srgbClr val="70AD47"/>
      </a:accent6>
      <a:hlink>
        <a:srgbClr val="0563C1"/>
      </a:hlink>
      <a:folHlink>
        <a:srgbClr val="954F72"/>
      </a:folHlink>
    </a:clrScheme>
    <a:fontScheme name="ASAP">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PowerPoint-format4-3" id="{79396A02-1887-43B0-93E2-1ACD741AA26C}" vid="{9FFCAB94-F068-4A00-A453-8B86E3506F6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PrésentationPowerPoint-format4-3</Template>
  <TotalTime>1141</TotalTime>
  <Words>1403</Words>
  <Application>Microsoft Office PowerPoint</Application>
  <PresentationFormat>Affichage à l'écran (4:3)</PresentationFormat>
  <Paragraphs>240</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Asap</vt:lpstr>
      <vt:lpstr>Calibri</vt:lpstr>
      <vt:lpstr>Symbol</vt:lpstr>
      <vt:lpstr>Wingdings</vt:lpstr>
      <vt:lpstr>Thème1</vt:lpstr>
      <vt:lpstr>Fonds régions et ruralité Volet 2</vt:lpstr>
      <vt:lpstr>Bilan des activités</vt:lpstr>
      <vt:lpstr>Les priorités d’intervention</vt:lpstr>
      <vt:lpstr>BILAN DES ACTIVITÉS  PAR PRIORITÉ D’INTERVENTION</vt:lpstr>
      <vt:lpstr>ÉCONOMIE</vt:lpstr>
      <vt:lpstr>COMMUNAUTÉ ET MILIEUX DE VIE</vt:lpstr>
      <vt:lpstr>COMMUNAUTÉ ET MILIEUX DE VIE</vt:lpstr>
      <vt:lpstr>CULTURE ET ATTRAITS</vt:lpstr>
      <vt:lpstr>CULTURE ET ATTRAITS</vt:lpstr>
      <vt:lpstr>BILAN FINANCIER 2023</vt:lpstr>
      <vt:lpstr>ENTENTES SECTORIELLES</vt:lpstr>
      <vt:lpstr>ENTENTES DE DÉLÉGATION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de concertation agricole – municipale</dc:title>
  <dc:creator>Martine Daoust</dc:creator>
  <cp:lastModifiedBy>Martine Daoust</cp:lastModifiedBy>
  <cp:revision>113</cp:revision>
  <dcterms:created xsi:type="dcterms:W3CDTF">2019-05-29T15:01:13Z</dcterms:created>
  <dcterms:modified xsi:type="dcterms:W3CDTF">2024-04-10T18:03:49Z</dcterms:modified>
</cp:coreProperties>
</file>